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425" r:id="rId3"/>
    <p:sldId id="434" r:id="rId4"/>
    <p:sldId id="435" r:id="rId5"/>
    <p:sldId id="367" r:id="rId6"/>
    <p:sldId id="257" r:id="rId7"/>
    <p:sldId id="431" r:id="rId8"/>
    <p:sldId id="432" r:id="rId9"/>
    <p:sldId id="433" r:id="rId10"/>
    <p:sldId id="258" r:id="rId11"/>
    <p:sldId id="312" r:id="rId12"/>
    <p:sldId id="368" r:id="rId13"/>
    <p:sldId id="259" r:id="rId14"/>
    <p:sldId id="275" r:id="rId15"/>
    <p:sldId id="260" r:id="rId16"/>
    <p:sldId id="277" r:id="rId17"/>
    <p:sldId id="279" r:id="rId18"/>
    <p:sldId id="280" r:id="rId19"/>
    <p:sldId id="276" r:id="rId20"/>
    <p:sldId id="281" r:id="rId21"/>
    <p:sldId id="261" r:id="rId22"/>
    <p:sldId id="263" r:id="rId23"/>
    <p:sldId id="282" r:id="rId24"/>
    <p:sldId id="262" r:id="rId25"/>
    <p:sldId id="264" r:id="rId26"/>
    <p:sldId id="369" r:id="rId27"/>
    <p:sldId id="265" r:id="rId28"/>
    <p:sldId id="266" r:id="rId29"/>
    <p:sldId id="267" r:id="rId30"/>
    <p:sldId id="268" r:id="rId31"/>
    <p:sldId id="269" r:id="rId32"/>
    <p:sldId id="283" r:id="rId33"/>
    <p:sldId id="284" r:id="rId34"/>
    <p:sldId id="285" r:id="rId35"/>
    <p:sldId id="370" r:id="rId36"/>
    <p:sldId id="270" r:id="rId37"/>
    <p:sldId id="271" r:id="rId38"/>
    <p:sldId id="289" r:id="rId39"/>
    <p:sldId id="286" r:id="rId40"/>
    <p:sldId id="288" r:id="rId41"/>
    <p:sldId id="287" r:id="rId42"/>
    <p:sldId id="273" r:id="rId43"/>
    <p:sldId id="274" r:id="rId44"/>
    <p:sldId id="371" r:id="rId45"/>
    <p:sldId id="290" r:id="rId46"/>
    <p:sldId id="291" r:id="rId47"/>
    <p:sldId id="292" r:id="rId48"/>
    <p:sldId id="293" r:id="rId49"/>
    <p:sldId id="294" r:id="rId50"/>
    <p:sldId id="320" r:id="rId51"/>
    <p:sldId id="317" r:id="rId52"/>
    <p:sldId id="318" r:id="rId53"/>
    <p:sldId id="319" r:id="rId54"/>
    <p:sldId id="295" r:id="rId55"/>
    <p:sldId id="297" r:id="rId56"/>
    <p:sldId id="305" r:id="rId57"/>
    <p:sldId id="314" r:id="rId58"/>
    <p:sldId id="372" r:id="rId59"/>
    <p:sldId id="306" r:id="rId60"/>
    <p:sldId id="307" r:id="rId61"/>
    <p:sldId id="315" r:id="rId62"/>
    <p:sldId id="316" r:id="rId63"/>
    <p:sldId id="373" r:id="rId64"/>
    <p:sldId id="308" r:id="rId65"/>
    <p:sldId id="309" r:id="rId66"/>
    <p:sldId id="321" r:id="rId67"/>
    <p:sldId id="310" r:id="rId68"/>
    <p:sldId id="311" r:id="rId69"/>
    <p:sldId id="374" r:id="rId70"/>
    <p:sldId id="366" r:id="rId71"/>
  </p:sldIdLst>
  <p:sldSz cx="9144000" cy="6858000" type="screen4x3"/>
  <p:notesSz cx="9928225" cy="679767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70" autoAdjust="0"/>
  </p:normalViewPr>
  <p:slideViewPr>
    <p:cSldViewPr>
      <p:cViewPr varScale="1">
        <p:scale>
          <a:sx n="71" d="100"/>
          <a:sy n="71" d="100"/>
        </p:scale>
        <p:origin x="17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e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emf"/><Relationship Id="rId9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1E03547E-97E6-47BD-AB74-2095CEF9C7DF}" type="datetimeFigureOut">
              <a:rPr lang="zh-CN" altLang="en-US"/>
              <a:t>2019/3/25</a:t>
            </a:fld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C5EACE18-9241-4BE2-B8B4-F65FF370B0E6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513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B4A75F3-B05E-4DD0-9155-263A1457610D}" type="datetimeFigureOut">
              <a:rPr lang="zh-CN" altLang="en-US"/>
              <a:t>2019/3/25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188" y="3228975"/>
            <a:ext cx="7943850" cy="3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513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882065B-29D9-4F3A-A39D-636FE4F435E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spcBef>
                <a:spcPct val="0"/>
              </a:spcBef>
            </a:pPr>
            <a:fld id="{A5C014D3-8105-462B-899E-187E06ED51E9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668338"/>
            <a:ext cx="4643438" cy="3482975"/>
          </a:xfrm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373563"/>
            <a:ext cx="5054600" cy="40782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LTE</a:t>
            </a:r>
            <a:r>
              <a:rPr lang="zh-CN" altLang="en-US" dirty="0"/>
              <a:t>基础上发展而来，主要采用</a:t>
            </a:r>
            <a:r>
              <a:rPr lang="en-US" altLang="zh-CN" dirty="0"/>
              <a:t>LTE</a:t>
            </a:r>
            <a:r>
              <a:rPr lang="zh-CN" altLang="en-US" dirty="0"/>
              <a:t>相关技术，射频带宽</a:t>
            </a:r>
            <a:r>
              <a:rPr lang="en-US" altLang="zh-CN" dirty="0"/>
              <a:t>200KHz</a:t>
            </a:r>
            <a:r>
              <a:rPr lang="zh-CN" altLang="en-US" dirty="0"/>
              <a:t>，下行采用正交相移键控</a:t>
            </a:r>
            <a:r>
              <a:rPr lang="en-US" altLang="zh-CN" dirty="0"/>
              <a:t>QPSK</a:t>
            </a:r>
            <a:r>
              <a:rPr lang="zh-CN" altLang="en-US" dirty="0"/>
              <a:t>调制，且采用</a:t>
            </a:r>
            <a:r>
              <a:rPr lang="en-US" altLang="zh-CN" dirty="0"/>
              <a:t>OFDMA</a:t>
            </a:r>
            <a:r>
              <a:rPr lang="zh-CN" altLang="en-US" dirty="0"/>
              <a:t>，子载波间隔</a:t>
            </a:r>
            <a:r>
              <a:rPr lang="en-US" altLang="zh-CN" dirty="0"/>
              <a:t>15KHz</a:t>
            </a:r>
            <a:r>
              <a:rPr lang="zh-CN" altLang="en-US" dirty="0"/>
              <a:t>，上行采用</a:t>
            </a:r>
            <a:r>
              <a:rPr lang="en-US" altLang="zh-CN" dirty="0"/>
              <a:t>BPSK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15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LPWA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又可分为两类：一类是工作于未授权频谱的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SigFox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等技术；另一类是工作于授权频谱下，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3GPP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蜂窝通信技术，比如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LTE Cat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065B-29D9-4F3A-A39D-636FE4F435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3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二进制数据调制为基带模拟信号</a:t>
            </a:r>
            <a:r>
              <a:rPr lang="en-US" altLang="zh-CN" i="1" dirty="0" err="1"/>
              <a:t>s</a:t>
            </a:r>
            <a:r>
              <a:rPr lang="en-US" altLang="zh-CN" i="1" baseline="-25000" dirty="0" err="1"/>
              <a:t>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，伪随机码序列</a:t>
            </a:r>
            <a:r>
              <a:rPr lang="en-US" altLang="zh-CN" dirty="0"/>
              <a:t>PN</a:t>
            </a:r>
            <a:r>
              <a:rPr lang="zh-CN" altLang="en-US" dirty="0"/>
              <a:t>决定所使用的信号载波频率，</a:t>
            </a:r>
            <a:r>
              <a:rPr lang="en-US" altLang="zh-CN" dirty="0"/>
              <a:t>PN</a:t>
            </a:r>
            <a:r>
              <a:rPr lang="zh-CN" altLang="en-US" dirty="0"/>
              <a:t>中每</a:t>
            </a:r>
            <a:r>
              <a:rPr lang="en-US" altLang="zh-CN" i="1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决定</a:t>
            </a:r>
            <a:r>
              <a:rPr lang="en-US" altLang="zh-CN" dirty="0"/>
              <a:t>2</a:t>
            </a:r>
            <a:r>
              <a:rPr lang="en-US" altLang="zh-CN" i="1" baseline="30000" dirty="0"/>
              <a:t>k</a:t>
            </a:r>
            <a:r>
              <a:rPr lang="zh-CN" altLang="en-US" dirty="0"/>
              <a:t>个载波频率中的一个，并选定一个载波信号</a:t>
            </a:r>
            <a:r>
              <a:rPr lang="en-US" altLang="zh-CN" i="1" dirty="0"/>
              <a:t>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用</a:t>
            </a:r>
            <a:r>
              <a:rPr lang="en-US" altLang="zh-CN" i="1" dirty="0"/>
              <a:t>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</a:t>
            </a:r>
            <a:r>
              <a:rPr lang="zh-CN" altLang="en-US" dirty="0"/>
              <a:t>调制</a:t>
            </a:r>
            <a:r>
              <a:rPr lang="en-US" altLang="zh-CN" i="1" dirty="0" err="1"/>
              <a:t>s</a:t>
            </a:r>
            <a:r>
              <a:rPr lang="en-US" altLang="zh-CN" i="1" baseline="-25000" dirty="0" err="1"/>
              <a:t>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，得到和基带信号波形一致的信号</a:t>
            </a:r>
            <a:r>
              <a:rPr lang="en-US" altLang="zh-CN" i="1" dirty="0"/>
              <a:t>s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，但是在</a:t>
            </a:r>
            <a:r>
              <a:rPr lang="en-US" altLang="zh-CN" i="1" dirty="0"/>
              <a:t>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的频率上，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065B-29D9-4F3A-A39D-636FE4F435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742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若初始状态为</a:t>
            </a:r>
            <a:r>
              <a:rPr lang="en-US" altLang="zh-CN"/>
              <a:t>0</a:t>
            </a:r>
            <a:r>
              <a:rPr lang="zh-CN" altLang="en-US"/>
              <a:t>，则输出状态恒为</a:t>
            </a:r>
            <a:r>
              <a:rPr lang="en-US" altLang="zh-CN"/>
              <a:t>0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若反馈函数变化，其最长周期可能小于</a:t>
            </a:r>
            <a:r>
              <a:rPr lang="en-US" altLang="zh-CN"/>
              <a:t>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大家可以演算下第三个生成式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第一，</a:t>
            </a:r>
            <a:r>
              <a:rPr lang="en-US" altLang="zh-CN" dirty="0"/>
              <a:t>Walsh</a:t>
            </a:r>
            <a:r>
              <a:rPr lang="zh-CN" altLang="en-US" dirty="0"/>
              <a:t>码是完全正交的，而</a:t>
            </a:r>
            <a:r>
              <a:rPr lang="en-US" altLang="zh-CN" dirty="0"/>
              <a:t>M</a:t>
            </a:r>
            <a:r>
              <a:rPr lang="zh-CN" altLang="en-US" dirty="0"/>
              <a:t>序列之间不是完全正交的；</a:t>
            </a:r>
          </a:p>
          <a:p>
            <a:r>
              <a:rPr lang="zh-CN" altLang="en-US" dirty="0"/>
              <a:t>第二，由于</a:t>
            </a:r>
            <a:r>
              <a:rPr lang="en-US" altLang="zh-CN" dirty="0"/>
              <a:t>Walsh</a:t>
            </a:r>
            <a:r>
              <a:rPr lang="zh-CN" altLang="en-US" dirty="0"/>
              <a:t>码数量较少，可以较少次数的相关就可以区分出不同的信道，如果使用</a:t>
            </a:r>
            <a:r>
              <a:rPr lang="en-US" altLang="zh-CN" dirty="0"/>
              <a:t>M</a:t>
            </a:r>
            <a:r>
              <a:rPr lang="zh-CN" altLang="en-US" dirty="0"/>
              <a:t>序列的话，由于相同比特长度的</a:t>
            </a:r>
            <a:r>
              <a:rPr lang="en-US" altLang="zh-CN" dirty="0"/>
              <a:t>M</a:t>
            </a:r>
            <a:r>
              <a:rPr lang="zh-CN" altLang="en-US" dirty="0"/>
              <a:t>序列数量比</a:t>
            </a:r>
            <a:r>
              <a:rPr lang="en-US" altLang="zh-CN" dirty="0"/>
              <a:t>Walsh</a:t>
            </a:r>
            <a:r>
              <a:rPr lang="zh-CN" altLang="en-US" dirty="0"/>
              <a:t>码要多的多，需要多次的相关才能区别出不同的信道，所以这里不用</a:t>
            </a:r>
            <a:r>
              <a:rPr lang="en-US" altLang="zh-CN" dirty="0"/>
              <a:t>M</a:t>
            </a:r>
            <a:r>
              <a:rPr lang="zh-CN" altLang="en-US" dirty="0"/>
              <a:t>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065B-29D9-4F3A-A39D-636FE4F435E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06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common divisor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065B-29D9-4F3A-A39D-636FE4F435E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未命名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3405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index08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USTC校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3786188"/>
            <a:ext cx="2274887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3789363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7EC840A-0F00-48CD-9B3A-E783716B9354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C59A0FFA-619B-46A1-A46F-F458435492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73DEA-E867-408A-B1AE-A4954E5843DE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BC95D-BBAC-4832-8EEF-E483470C7C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214313"/>
            <a:ext cx="2174875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214313"/>
            <a:ext cx="6376988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3B235-B70D-47F7-B705-BF93A3B4D6BF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44B1-9DD2-4424-8BB3-2F661BBA82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>
              <a:defRPr/>
            </a:lvl1pPr>
            <a:lvl2pPr eaLnBrk="1">
              <a:defRPr/>
            </a:lvl2pPr>
            <a:lvl3pPr eaLnBrk="1">
              <a:defRPr/>
            </a:lvl3pPr>
            <a:lvl4pPr eaLnBrk="1">
              <a:defRPr/>
            </a:lvl4pPr>
            <a:lvl5pPr eaLnBrk="1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0D651-9A0D-461D-BFFB-4994B2690A80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1BF5-C6DC-4081-9B7D-21F63F5772F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E1A4E-9FB3-4E7A-80CD-D5B141956BD5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8A709-9A79-4DE5-873F-78A344E302A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844675"/>
            <a:ext cx="4275138" cy="428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844675"/>
            <a:ext cx="4276725" cy="428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BC00D-C3C6-4A12-844A-0C49046861E2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B664E-9E66-4DCA-A67D-3EA4B891B1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9C596-352C-4057-81B3-F15E826FE467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A3CFD-A762-41D1-85D7-063880A318D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257B5-22B1-4B29-8FE5-CF1E2B5DCD77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934FF-B2EC-4A06-84D7-1F2790C5E7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9DE-0249-41F6-81AA-94FE077FFBE4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0F695-8EB8-47E0-8240-1923930E08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93F7A-9C51-4D2F-A7C0-D4353D7D2413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C6B6F-567D-4E3B-88CF-CB951504F1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F2825-7A7B-4AD1-83D1-1A8D565D1DA6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24E26-AA29-4E8F-9F1E-C61B849066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9" descr="未命名"/>
          <p:cNvPicPr>
            <a:picLocks noChangeAspect="1" noChangeArrowheads="1"/>
          </p:cNvPicPr>
          <p:nvPr/>
        </p:nvPicPr>
        <p:blipFill>
          <a:blip r:embed="rId13">
            <a:lum bright="30000" contrast="-36000"/>
          </a:blip>
          <a:srcRect/>
          <a:stretch>
            <a:fillRect/>
          </a:stretch>
        </p:blipFill>
        <p:spPr bwMode="auto">
          <a:xfrm>
            <a:off x="0" y="5734050"/>
            <a:ext cx="9144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 descr="index08_0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14313"/>
            <a:ext cx="8693150" cy="1462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844675"/>
            <a:ext cx="8704263" cy="4287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fld id="{BB61FD36-B97C-44E9-905C-261D66F83B21}" type="datetime1">
              <a:rPr lang="zh-CN" altLang="en-US"/>
              <a:t>2019/3/25</a:t>
            </a:fld>
            <a:endParaRPr lang="zh-CN" alt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j-lt"/>
                <a:ea typeface="+mn-ea"/>
              </a:defRPr>
            </a:lvl1pPr>
          </a:lstStyle>
          <a:p>
            <a:pPr>
              <a:defRPr/>
            </a:pPr>
            <a:fld id="{74691E41-DE53-45AC-B5C6-B00DFF18A9C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+mj-lt"/>
          <a:ea typeface="+mj-ea"/>
          <a:cs typeface="楷体_GB231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  <a:cs typeface="楷体_GB231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  <a:cs typeface="楷体_GB231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  <a:cs typeface="楷体_GB231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  <a:cs typeface="楷体_GB231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CC0099"/>
          </a:solidFill>
          <a:latin typeface="Tahoma" panose="020B060403050404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1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6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7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5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6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971550" y="1700213"/>
            <a:ext cx="7772400" cy="1462087"/>
          </a:xfrm>
        </p:spPr>
        <p:txBody>
          <a:bodyPr/>
          <a:lstStyle/>
          <a:p>
            <a:pPr eaLnBrk="1" hangingPunct="1"/>
            <a:r>
              <a:rPr lang="zh-CN" altLang="en-US"/>
              <a:t>第七讲</a:t>
            </a:r>
            <a:r>
              <a:rPr lang="en-US" altLang="zh-CN"/>
              <a:t>		</a:t>
            </a:r>
            <a:r>
              <a:rPr lang="zh-CN" altLang="en-US"/>
              <a:t>扩频通信</a:t>
            </a: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CEC17-8D0C-4417-8AA9-BFC812075FC5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内容占位符 2"/>
          <p:cNvSpPr>
            <a:spLocks noGrp="1"/>
          </p:cNvSpPr>
          <p:nvPr>
            <p:ph idx="1"/>
          </p:nvPr>
        </p:nvSpPr>
        <p:spPr>
          <a:xfrm>
            <a:off x="250825" y="2924175"/>
            <a:ext cx="8704263" cy="3208338"/>
          </a:xfrm>
        </p:spPr>
        <p:txBody>
          <a:bodyPr/>
          <a:lstStyle/>
          <a:p>
            <a:r>
              <a:rPr lang="zh-CN" altLang="en-US"/>
              <a:t>扩频的工作原理</a:t>
            </a:r>
            <a:endParaRPr lang="en-US" altLang="zh-CN"/>
          </a:p>
          <a:p>
            <a:pPr lvl="1"/>
            <a:r>
              <a:rPr lang="zh-CN" altLang="en-US"/>
              <a:t>信道编码器将输入转换为窄带模拟信号</a:t>
            </a:r>
            <a:endParaRPr lang="en-US" altLang="zh-CN"/>
          </a:p>
          <a:p>
            <a:pPr lvl="1"/>
            <a:r>
              <a:rPr lang="zh-CN" altLang="en-US"/>
              <a:t>调制器使用</a:t>
            </a:r>
            <a:r>
              <a:rPr lang="zh-CN" altLang="en-US" b="1">
                <a:solidFill>
                  <a:srgbClr val="C00000"/>
                </a:solidFill>
              </a:rPr>
              <a:t>扩频码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C00000"/>
                </a:solidFill>
              </a:rPr>
              <a:t>扩频序列</a:t>
            </a:r>
            <a:r>
              <a:rPr lang="zh-CN" altLang="en-US"/>
              <a:t>将信号调制到一个更宽的频段上</a:t>
            </a:r>
            <a:endParaRPr lang="en-US" altLang="zh-CN"/>
          </a:p>
          <a:p>
            <a:pPr lvl="2"/>
            <a:r>
              <a:rPr lang="zh-CN" altLang="en-US"/>
              <a:t>扩频码通常是无规律的伪噪声或者伪随机数序列</a:t>
            </a:r>
            <a:endParaRPr lang="en-US" altLang="zh-CN"/>
          </a:p>
          <a:p>
            <a:pPr lvl="1"/>
            <a:r>
              <a:rPr lang="zh-CN" altLang="en-US"/>
              <a:t>解调器使用同样的扩频码解调信号</a:t>
            </a:r>
            <a:endParaRPr lang="en-US" altLang="zh-CN" sz="3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14FD72-F8B3-4B19-A791-810BB85CA6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9275"/>
            <a:ext cx="9139238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扩频的好处（为什么要浪费带宽？）</a:t>
            </a:r>
            <a:endParaRPr lang="en-US" altLang="zh-CN"/>
          </a:p>
          <a:p>
            <a:pPr lvl="1"/>
            <a:r>
              <a:rPr lang="zh-CN" altLang="en-US"/>
              <a:t>避免噪声干扰和信号失真</a:t>
            </a:r>
            <a:endParaRPr lang="en-US" altLang="zh-CN"/>
          </a:p>
          <a:p>
            <a:pPr lvl="2"/>
            <a:r>
              <a:rPr lang="zh-CN" altLang="en-US"/>
              <a:t>最早的扩频通信被用于军事</a:t>
            </a:r>
            <a:endParaRPr lang="en-US" altLang="zh-CN"/>
          </a:p>
          <a:p>
            <a:pPr lvl="1"/>
            <a:r>
              <a:rPr lang="zh-CN" altLang="en-US"/>
              <a:t>隐藏和加密信号</a:t>
            </a:r>
            <a:endParaRPr lang="en-US" altLang="zh-CN"/>
          </a:p>
          <a:p>
            <a:pPr lvl="2"/>
            <a:r>
              <a:rPr lang="zh-CN" altLang="en-US"/>
              <a:t>不知道扩频序列，无法解调</a:t>
            </a:r>
            <a:endParaRPr lang="en-US" altLang="zh-CN"/>
          </a:p>
          <a:p>
            <a:pPr lvl="1"/>
            <a:r>
              <a:rPr lang="zh-CN" altLang="en-US"/>
              <a:t>复用性好：多个用户同时独立使用相同的宽带频段而不会互相干扰，相关技术：</a:t>
            </a:r>
            <a:endParaRPr lang="en-US" altLang="zh-CN"/>
          </a:p>
          <a:p>
            <a:pPr lvl="2"/>
            <a:r>
              <a:rPr lang="zh-CN" altLang="en-US"/>
              <a:t>码分复用（</a:t>
            </a:r>
            <a:r>
              <a:rPr lang="en-US" altLang="zh-CN"/>
              <a:t>Code  division multiplexing</a:t>
            </a:r>
            <a:r>
              <a:rPr lang="zh-CN" altLang="en-US"/>
              <a:t>，</a:t>
            </a:r>
            <a:r>
              <a:rPr lang="en-US" altLang="zh-CN"/>
              <a:t>CDM</a:t>
            </a:r>
            <a:r>
              <a:rPr lang="zh-CN" altLang="en-US"/>
              <a:t>），或者</a:t>
            </a:r>
            <a:endParaRPr lang="en-US" altLang="zh-CN"/>
          </a:p>
          <a:p>
            <a:pPr lvl="2"/>
            <a:r>
              <a:rPr lang="zh-CN" altLang="en-US"/>
              <a:t>码分多址（</a:t>
            </a:r>
            <a:r>
              <a:rPr lang="en-US" altLang="zh-CN"/>
              <a:t>Code division multiple access</a:t>
            </a:r>
            <a:r>
              <a:rPr lang="zh-CN" altLang="en-US"/>
              <a:t>，</a:t>
            </a:r>
            <a:r>
              <a:rPr lang="en-US" altLang="zh-CN"/>
              <a:t>CDMA</a:t>
            </a:r>
            <a:r>
              <a:rPr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51161-D61B-4CC4-8CC5-80BD3A512B7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ym typeface="+mn-ea"/>
              </a:rPr>
              <a:t>跳频扩频（</a:t>
            </a:r>
            <a:r>
              <a:rPr lang="en-US" altLang="zh-CN">
                <a:sym typeface="+mn-ea"/>
              </a:rPr>
              <a:t>FHSS</a:t>
            </a:r>
            <a:r>
              <a:rPr lang="zh-CN" altLang="en-US">
                <a:sym typeface="+mn-ea"/>
              </a:rPr>
              <a:t>）</a:t>
            </a:r>
          </a:p>
          <a:p>
            <a:pPr lvl="1"/>
            <a:r>
              <a:rPr lang="en-US" altLang="zh-CN">
                <a:sym typeface="+mn-ea"/>
              </a:rPr>
              <a:t>MFSK</a:t>
            </a:r>
            <a:r>
              <a:rPr lang="zh-CN" altLang="en-US">
                <a:sym typeface="+mn-ea"/>
              </a:rPr>
              <a:t>实例</a:t>
            </a:r>
          </a:p>
          <a:p>
            <a:r>
              <a:rPr lang="zh-CN" altLang="en-US"/>
              <a:t>直序扩频（</a:t>
            </a:r>
            <a:r>
              <a:rPr lang="en-US" altLang="zh-CN"/>
              <a:t>DSSS</a:t>
            </a:r>
            <a:r>
              <a:rPr lang="zh-CN" altLang="en-US"/>
              <a:t>）</a:t>
            </a:r>
          </a:p>
          <a:p>
            <a:pPr lvl="1"/>
            <a:r>
              <a:rPr lang="en-US" altLang="zh-CN"/>
              <a:t>BPSK</a:t>
            </a:r>
            <a:r>
              <a:rPr lang="zh-CN" altLang="en-US"/>
              <a:t>实例</a:t>
            </a:r>
          </a:p>
          <a:p>
            <a:pPr lvl="1"/>
            <a:r>
              <a:rPr lang="en-US" altLang="zh-CN"/>
              <a:t>CDMA</a:t>
            </a:r>
          </a:p>
          <a:p>
            <a:r>
              <a:rPr lang="zh-CN" altLang="en-US"/>
              <a:t>扩频序列的生成</a:t>
            </a:r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12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跳频扩频（</a:t>
            </a:r>
            <a:r>
              <a:rPr lang="en-US" altLang="zh-CN"/>
              <a:t>FHSS</a:t>
            </a:r>
            <a:r>
              <a:rPr lang="zh-CN" altLang="en-US"/>
              <a:t>）技术</a:t>
            </a: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Frequency Hopping Spread Spectrum (FHSS)</a:t>
            </a:r>
          </a:p>
          <a:p>
            <a:pPr lvl="1"/>
            <a:r>
              <a:rPr lang="zh-CN" altLang="en-US"/>
              <a:t>信号通过一系列看似随机的频率传输</a:t>
            </a:r>
            <a:endParaRPr lang="en-US" altLang="zh-CN"/>
          </a:p>
          <a:p>
            <a:pPr lvl="1"/>
            <a:r>
              <a:rPr lang="zh-CN" altLang="en-US"/>
              <a:t>接收端同步地跳频，以正确接收信号</a:t>
            </a:r>
            <a:endParaRPr lang="en-US" altLang="zh-CN"/>
          </a:p>
          <a:p>
            <a:r>
              <a:rPr lang="zh-CN" altLang="en-US"/>
              <a:t>信号通过一系列看似随机的频率传输</a:t>
            </a:r>
            <a:endParaRPr lang="en-US" altLang="zh-CN"/>
          </a:p>
          <a:p>
            <a:pPr lvl="1"/>
            <a:r>
              <a:rPr lang="zh-CN" altLang="en-US"/>
              <a:t>同时使用多个信道，每个信道有不同的载波频率，通常</a:t>
            </a:r>
            <a:r>
              <a:rPr lang="en-US" altLang="zh-CN"/>
              <a:t>2</a:t>
            </a:r>
            <a:r>
              <a:rPr lang="en-US" altLang="zh-CN" i="1" baseline="30000"/>
              <a:t>k</a:t>
            </a:r>
            <a:r>
              <a:rPr lang="zh-CN" altLang="en-US"/>
              <a:t>个信道有</a:t>
            </a:r>
            <a:r>
              <a:rPr lang="en-US" altLang="zh-CN"/>
              <a:t>2</a:t>
            </a:r>
            <a:r>
              <a:rPr lang="en-US" altLang="zh-CN" i="1" baseline="30000"/>
              <a:t>k</a:t>
            </a:r>
            <a:r>
              <a:rPr lang="zh-CN" altLang="en-US"/>
              <a:t>个载波频率</a:t>
            </a:r>
            <a:endParaRPr lang="en-US" altLang="zh-CN"/>
          </a:p>
          <a:p>
            <a:pPr lvl="1"/>
            <a:r>
              <a:rPr lang="zh-CN" altLang="en-US"/>
              <a:t>相邻载波频率之间的宽度（信道宽度）对应信号带宽，以独立传输信号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8AC5D-FCCA-4E7F-A189-561934B19A5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640013"/>
            <a:ext cx="8893175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在传输过程中，经过固定的时间间隔，信号从一个频率跳到另一频率</a:t>
            </a:r>
            <a:endParaRPr lang="en-US" altLang="zh-CN"/>
          </a:p>
          <a:p>
            <a:pPr lvl="1"/>
            <a:r>
              <a:rPr lang="zh-CN" altLang="en-US"/>
              <a:t>任意时刻，信号只在一个信道中传输</a:t>
            </a:r>
            <a:endParaRPr lang="en-US" altLang="zh-CN"/>
          </a:p>
          <a:p>
            <a:pPr lvl="1"/>
            <a:r>
              <a:rPr lang="zh-CN" altLang="en-US"/>
              <a:t>例如，</a:t>
            </a:r>
            <a:r>
              <a:rPr lang="en-US" altLang="zh-CN"/>
              <a:t>IEEE 802.11 WLAN</a:t>
            </a:r>
            <a:r>
              <a:rPr lang="zh-CN" altLang="en-US"/>
              <a:t>使用信道的跳频间隔是</a:t>
            </a:r>
            <a:r>
              <a:rPr lang="en-US" altLang="zh-CN"/>
              <a:t>300ms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31D41E-8715-4DFA-8337-35A95695F6B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r>
              <a:rPr lang="zh-CN" altLang="en-US"/>
              <a:t>扩频码决定使用信道的顺序</a:t>
            </a:r>
            <a:endParaRPr lang="en-US" altLang="zh-CN"/>
          </a:p>
          <a:p>
            <a:r>
              <a:rPr lang="zh-CN" altLang="en-US"/>
              <a:t>接收端和发射端同步地从一个信道跳到另一信道</a:t>
            </a:r>
            <a:endParaRPr lang="en-US" altLang="zh-CN"/>
          </a:p>
          <a:p>
            <a:pPr lvl="1"/>
            <a:r>
              <a:rPr lang="zh-CN" altLang="en-US"/>
              <a:t>收发双方扩频码相同，才能同步</a:t>
            </a:r>
            <a:endParaRPr lang="en-US" altLang="zh-CN"/>
          </a:p>
          <a:p>
            <a:r>
              <a:rPr lang="en-US" altLang="zh-CN"/>
              <a:t>FHSS</a:t>
            </a:r>
            <a:r>
              <a:rPr lang="zh-CN" altLang="en-US"/>
              <a:t>的好处</a:t>
            </a:r>
            <a:endParaRPr lang="en-US" altLang="zh-CN"/>
          </a:p>
          <a:p>
            <a:pPr lvl="1"/>
            <a:r>
              <a:rPr lang="zh-CN" altLang="en-US"/>
              <a:t>监听一个或者几个信道只能够得到“只言片语”</a:t>
            </a:r>
            <a:endParaRPr lang="en-US" altLang="zh-CN"/>
          </a:p>
          <a:p>
            <a:pPr lvl="1"/>
            <a:r>
              <a:rPr lang="zh-CN" altLang="en-US"/>
              <a:t>干扰阻塞一个信道只影响几个</a:t>
            </a:r>
            <a:r>
              <a:rPr lang="en-US" altLang="zh-CN"/>
              <a:t>bit</a:t>
            </a:r>
            <a:r>
              <a:rPr lang="zh-CN" altLang="en-US"/>
              <a:t>的数据传输</a:t>
            </a:r>
            <a:endParaRPr lang="en-US" altLang="zh-CN"/>
          </a:p>
          <a:p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F2EE8C-4E12-41DB-8127-DE006E905A7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典型的</a:t>
            </a:r>
            <a:r>
              <a:rPr lang="en-US" altLang="zh-CN"/>
              <a:t>FHSS</a:t>
            </a:r>
            <a:r>
              <a:rPr lang="zh-CN" altLang="en-US"/>
              <a:t>系统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61E80-EEA0-4698-BE70-5DF70E4F1AC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268413"/>
            <a:ext cx="784701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内容占位符 2"/>
          <p:cNvSpPr>
            <a:spLocks noGrp="1"/>
          </p:cNvSpPr>
          <p:nvPr>
            <p:ph idx="1"/>
          </p:nvPr>
        </p:nvSpPr>
        <p:spPr>
          <a:xfrm>
            <a:off x="250825" y="5157191"/>
            <a:ext cx="8704263" cy="1543647"/>
          </a:xfrm>
        </p:spPr>
        <p:txBody>
          <a:bodyPr/>
          <a:lstStyle/>
          <a:p>
            <a:r>
              <a:rPr lang="zh-CN" altLang="en-US" dirty="0"/>
              <a:t>在接收端，使用相反的过程和相同的</a:t>
            </a:r>
            <a:r>
              <a:rPr lang="en-US" altLang="zh-CN" dirty="0"/>
              <a:t>PN</a:t>
            </a:r>
            <a:r>
              <a:rPr lang="zh-CN" altLang="en-US" dirty="0"/>
              <a:t>产生的载波频率序列解调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A4F71-E326-440A-B017-321776B19A0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836712"/>
            <a:ext cx="8569325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704263" cy="5367338"/>
          </a:xfrm>
        </p:spPr>
        <p:txBody>
          <a:bodyPr/>
          <a:lstStyle/>
          <a:p>
            <a:r>
              <a:rPr lang="zh-CN" altLang="en-US"/>
              <a:t>详细说明：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BFSK</a:t>
            </a:r>
            <a:r>
              <a:rPr lang="zh-CN" altLang="en-US"/>
              <a:t>调制二进制数据，则</a:t>
            </a:r>
            <a:r>
              <a:rPr lang="en-US" altLang="zh-CN"/>
              <a:t>FHSS</a:t>
            </a:r>
            <a:r>
              <a:rPr lang="zh-CN" altLang="en-US"/>
              <a:t>的输入为</a:t>
            </a:r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en-US" altLang="zh-CN" i="1"/>
              <a:t>A</a:t>
            </a:r>
            <a:r>
              <a:rPr lang="zh-CN" altLang="en-US"/>
              <a:t>，振幅</a:t>
            </a:r>
            <a:endParaRPr lang="en-US" altLang="zh-CN"/>
          </a:p>
          <a:p>
            <a:pPr lvl="2"/>
            <a:r>
              <a:rPr lang="en-US" altLang="zh-CN" i="1"/>
              <a:t>f</a:t>
            </a:r>
            <a:r>
              <a:rPr lang="en-US" altLang="zh-CN" baseline="-25000"/>
              <a:t>0</a:t>
            </a:r>
            <a:r>
              <a:rPr lang="zh-CN" altLang="en-US"/>
              <a:t>，基带频率</a:t>
            </a:r>
            <a:endParaRPr lang="en-US" altLang="zh-CN"/>
          </a:p>
          <a:p>
            <a:pPr lvl="2"/>
            <a:r>
              <a:rPr lang="en-US" altLang="zh-CN" i="1"/>
              <a:t>b</a:t>
            </a:r>
            <a:r>
              <a:rPr lang="en-US" altLang="zh-CN" i="1" baseline="-25000"/>
              <a:t>i</a:t>
            </a:r>
            <a:r>
              <a:rPr lang="zh-CN" altLang="en-US"/>
              <a:t>，第</a:t>
            </a:r>
            <a:r>
              <a:rPr lang="en-US" altLang="zh-CN" i="1"/>
              <a:t>i</a:t>
            </a:r>
            <a:r>
              <a:rPr lang="zh-CN" altLang="en-US"/>
              <a:t>个数据</a:t>
            </a:r>
            <a:r>
              <a:rPr lang="en-US" altLang="zh-CN"/>
              <a:t>bit</a:t>
            </a:r>
            <a:r>
              <a:rPr lang="zh-CN" altLang="en-US"/>
              <a:t>，</a:t>
            </a:r>
            <a:r>
              <a:rPr lang="en-US" altLang="zh-CN"/>
              <a:t>+1</a:t>
            </a:r>
            <a:r>
              <a:rPr lang="zh-CN" altLang="en-US"/>
              <a:t>或者</a:t>
            </a:r>
            <a:r>
              <a:rPr lang="en-US" altLang="zh-CN"/>
              <a:t>-1</a:t>
            </a:r>
          </a:p>
          <a:p>
            <a:pPr lvl="2"/>
            <a:r>
              <a:rPr lang="en-US" altLang="zh-CN" i="1"/>
              <a:t>Δf</a:t>
            </a:r>
            <a:r>
              <a:rPr lang="zh-CN" altLang="en-US"/>
              <a:t>，频移间隔</a:t>
            </a:r>
            <a:endParaRPr lang="en-US" altLang="zh-CN"/>
          </a:p>
          <a:p>
            <a:pPr lvl="2"/>
            <a:r>
              <a:rPr lang="en-US" altLang="zh-CN" i="1"/>
              <a:t>T</a:t>
            </a:r>
            <a:r>
              <a:rPr lang="zh-CN" altLang="en-US"/>
              <a:t>，一</a:t>
            </a:r>
            <a:r>
              <a:rPr lang="en-US" altLang="zh-CN"/>
              <a:t>bit</a:t>
            </a:r>
            <a:r>
              <a:rPr lang="zh-CN" altLang="en-US"/>
              <a:t>信号时间</a:t>
            </a:r>
            <a:endParaRPr lang="en-US" altLang="zh-CN"/>
          </a:p>
          <a:p>
            <a:pPr lvl="1"/>
            <a:r>
              <a:rPr lang="zh-CN" altLang="en-US"/>
              <a:t>假设跳频间隔和一个</a:t>
            </a:r>
            <a:r>
              <a:rPr lang="en-US" altLang="zh-CN"/>
              <a:t>bit</a:t>
            </a:r>
            <a:r>
              <a:rPr lang="zh-CN" altLang="en-US"/>
              <a:t>的信号时间相同，使用</a:t>
            </a:r>
            <a:r>
              <a:rPr lang="en-US" altLang="zh-CN" i="1"/>
              <a:t>c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调制后</a:t>
            </a:r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en-US" altLang="zh-CN" i="1"/>
              <a:t>f</a:t>
            </a:r>
            <a:r>
              <a:rPr lang="en-US" altLang="zh-CN" i="1" baseline="-25000"/>
              <a:t>i</a:t>
            </a:r>
            <a:r>
              <a:rPr lang="zh-CN" altLang="en-US"/>
              <a:t>，传输第</a:t>
            </a:r>
            <a:r>
              <a:rPr lang="en-US" altLang="zh-CN" i="1"/>
              <a:t>i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所使用载波频率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9BBB5E-857F-484C-A2EE-732AF741E39A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00113" y="1844675"/>
          <a:ext cx="7848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3" imgW="71018400" imgH="4876800" progId="Equation.DSMT4">
                  <p:embed/>
                </p:oleObj>
              </mc:Choice>
              <mc:Fallback>
                <p:oleObj name="Equation" r:id="rId3" imgW="71018400" imgH="48768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1844675"/>
                        <a:ext cx="7848600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755650" y="5410200"/>
          <a:ext cx="83518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5" imgW="75590400" imgH="4876800" progId="Equation.DSMT4">
                  <p:embed/>
                </p:oleObj>
              </mc:Choice>
              <mc:Fallback>
                <p:oleObj name="Equation" r:id="rId5" imgW="75590400" imgH="4876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5410200"/>
                        <a:ext cx="8351838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可以表示为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通过带宽滤波，得到</a:t>
            </a:r>
            <a:r>
              <a:rPr lang="en-US" altLang="zh-CN"/>
              <a:t>FHSS</a:t>
            </a:r>
            <a:r>
              <a:rPr lang="zh-CN" altLang="en-US"/>
              <a:t>信号</a:t>
            </a:r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zh-CN" altLang="en-US"/>
              <a:t>对第</a:t>
            </a:r>
            <a:r>
              <a:rPr lang="en-US" altLang="zh-CN" i="1"/>
              <a:t>i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，如果信号频率在</a:t>
            </a:r>
            <a:r>
              <a:rPr lang="en-US" altLang="zh-CN" i="1"/>
              <a:t>f</a:t>
            </a:r>
            <a:r>
              <a:rPr lang="en-US" altLang="zh-CN" baseline="-25000"/>
              <a:t>0</a:t>
            </a:r>
            <a:r>
              <a:rPr lang="en-US" altLang="zh-CN"/>
              <a:t>+</a:t>
            </a:r>
            <a:r>
              <a:rPr lang="en-US" altLang="zh-CN" i="1"/>
              <a:t>f</a:t>
            </a:r>
            <a:r>
              <a:rPr lang="en-US" altLang="zh-CN" i="1" baseline="-25000"/>
              <a:t>i</a:t>
            </a:r>
            <a:r>
              <a:rPr lang="zh-CN" altLang="en-US"/>
              <a:t>，表示</a:t>
            </a:r>
            <a:r>
              <a:rPr lang="en-US" altLang="zh-CN"/>
              <a:t>-1</a:t>
            </a:r>
            <a:r>
              <a:rPr lang="zh-CN" altLang="en-US"/>
              <a:t>，在</a:t>
            </a:r>
            <a:r>
              <a:rPr lang="en-US" altLang="zh-CN" i="1"/>
              <a:t>f</a:t>
            </a:r>
            <a:r>
              <a:rPr lang="en-US" altLang="zh-CN" baseline="-25000"/>
              <a:t>0</a:t>
            </a:r>
            <a:r>
              <a:rPr lang="en-US" altLang="zh-CN"/>
              <a:t>+</a:t>
            </a:r>
            <a:r>
              <a:rPr lang="en-US" altLang="zh-CN" i="1"/>
              <a:t>f</a:t>
            </a:r>
            <a:r>
              <a:rPr lang="en-US" altLang="zh-CN" i="1" baseline="-25000"/>
              <a:t>i</a:t>
            </a:r>
            <a:r>
              <a:rPr lang="en-US" altLang="zh-CN"/>
              <a:t>+Δ</a:t>
            </a:r>
            <a:r>
              <a:rPr lang="en-US" altLang="zh-CN" i="1"/>
              <a:t>f</a:t>
            </a:r>
            <a:r>
              <a:rPr lang="zh-CN" altLang="en-US"/>
              <a:t>表示</a:t>
            </a:r>
            <a:r>
              <a:rPr lang="en-US" altLang="zh-CN"/>
              <a:t>+1</a:t>
            </a:r>
          </a:p>
          <a:p>
            <a:pPr lvl="1"/>
            <a:r>
              <a:rPr lang="zh-CN" altLang="en-US"/>
              <a:t>在接收端，接收信号与相同的扩频载波信号相乘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EEBD8C-42B6-488A-8FDC-8081AF6C7F0E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87450" y="1125538"/>
          <a:ext cx="63992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Equation" r:id="rId3" imgW="57912000" imgH="9753600" progId="Equation.DSMT4">
                  <p:embed/>
                </p:oleObj>
              </mc:Choice>
              <mc:Fallback>
                <p:oleObj name="Equation" r:id="rId3" imgW="57912000" imgH="97536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1125538"/>
                        <a:ext cx="6399213" cy="1079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004888" y="2781300"/>
          <a:ext cx="6330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Equation" r:id="rId5" imgW="57302400" imgH="4876800" progId="Equation.DSMT4">
                  <p:embed/>
                </p:oleObj>
              </mc:Choice>
              <mc:Fallback>
                <p:oleObj name="Equation" r:id="rId5" imgW="57302400" imgH="4876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4888" y="2781300"/>
                        <a:ext cx="6330950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116013" y="4543425"/>
          <a:ext cx="7275512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Equation" r:id="rId7" imgW="65836800" imgH="9448800" progId="Equation.DSMT4">
                  <p:embed/>
                </p:oleObj>
              </mc:Choice>
              <mc:Fallback>
                <p:oleObj name="Equation" r:id="rId7" imgW="65836800" imgH="944880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6013" y="4543425"/>
                        <a:ext cx="7275512" cy="1046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Times New Roman" panose="02020603050405020304" charset="0"/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80000"/>
              <a:buBlip>
                <a:blip r:embed="rId5"/>
              </a:buBlip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B185C27-6C0E-4C50-AC28-D4312EAFAC5C}" type="slidenum">
              <a:rPr lang="en-US" altLang="zh-CN" sz="1400" smtClean="0"/>
              <a:t>2</a:t>
            </a:fld>
            <a:endParaRPr lang="en-US" altLang="zh-CN" sz="1400" dirty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14630"/>
            <a:ext cx="8693150" cy="855345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NB-IoT</a:t>
            </a:r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566738" y="876300"/>
            <a:ext cx="7910512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Times New Roman" panose="02020603050405020304" charset="0"/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80000"/>
              <a:buBlip>
                <a:blip r:embed="rId5"/>
              </a:buBlip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 eaLnBrk="1" hangingPunct="1"/>
            <a:endParaRPr lang="en-US" altLang="zh-CN" sz="2400" b="0" dirty="0">
              <a:ea typeface="宋体" panose="02010600030101010101" pitchFamily="2" charset="-122"/>
            </a:endParaRPr>
          </a:p>
        </p:txBody>
      </p:sp>
      <p:pic>
        <p:nvPicPr>
          <p:cNvPr id="3" name="253c3c19fa7a9fa092758f959e7da2ea">
            <a:hlinkClick r:id="" action="ppaction://media"/>
            <a:extLst>
              <a:ext uri="{FF2B5EF4-FFF2-40B4-BE49-F238E27FC236}">
                <a16:creationId xmlns:a16="http://schemas.microsoft.com/office/drawing/2014/main" id="{E68C1362-EDD4-4F61-9CBD-6CE232E93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1355725"/>
            <a:ext cx="7315200" cy="41449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1EDF19E-8144-461B-9428-54640D26E234}"/>
              </a:ext>
            </a:extLst>
          </p:cNvPr>
          <p:cNvSpPr/>
          <p:nvPr/>
        </p:nvSpPr>
        <p:spPr>
          <a:xfrm>
            <a:off x="827584" y="5518765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LTE</a:t>
            </a:r>
            <a:r>
              <a:rPr lang="zh-CN" altLang="en-US" dirty="0"/>
              <a:t>相关技术，射频带宽</a:t>
            </a:r>
            <a:r>
              <a:rPr lang="en-US" altLang="zh-CN" dirty="0"/>
              <a:t>200KHz</a:t>
            </a:r>
            <a:r>
              <a:rPr lang="zh-CN" altLang="en-US" dirty="0"/>
              <a:t>，下行采用正交相移键控</a:t>
            </a:r>
            <a:r>
              <a:rPr lang="en-US" altLang="zh-CN" dirty="0"/>
              <a:t>QPSK</a:t>
            </a:r>
            <a:r>
              <a:rPr lang="zh-CN" altLang="en-US" dirty="0"/>
              <a:t>调制，且采用</a:t>
            </a:r>
            <a:r>
              <a:rPr lang="en-US" altLang="zh-CN" dirty="0"/>
              <a:t>OFDMA</a:t>
            </a:r>
            <a:r>
              <a:rPr lang="zh-CN" altLang="en-US" dirty="0"/>
              <a:t>，子载波间隔</a:t>
            </a:r>
            <a:r>
              <a:rPr lang="en-US" altLang="zh-CN" dirty="0"/>
              <a:t>15KHz</a:t>
            </a:r>
            <a:r>
              <a:rPr lang="zh-CN" altLang="en-US" dirty="0"/>
              <a:t>，上行采用</a:t>
            </a:r>
            <a:r>
              <a:rPr lang="en-US" altLang="zh-CN" dirty="0"/>
              <a:t>BPSK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866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 dirty="0"/>
              <a:t>得到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经过滤波，得到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41F5F4-DBDE-4AEE-AFEC-B1A580407B8E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42988" y="1122363"/>
          <a:ext cx="6534150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Equation" r:id="rId3" imgW="59131200" imgH="14325600" progId="Equation.DSMT4">
                  <p:embed/>
                </p:oleObj>
              </mc:Choice>
              <mc:Fallback>
                <p:oleObj name="Equation" r:id="rId3" imgW="59131200" imgH="143256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88" y="1122363"/>
                        <a:ext cx="6534150" cy="1585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116013" y="3141663"/>
          <a:ext cx="5962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Equation" r:id="rId5" imgW="53949600" imgH="4876800" progId="Equation.DSMT4">
                  <p:embed/>
                </p:oleObj>
              </mc:Choice>
              <mc:Fallback>
                <p:oleObj name="Equation" r:id="rId5" imgW="53949600" imgH="4876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3141663"/>
                        <a:ext cx="5962650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MFSK</a:t>
            </a:r>
            <a:r>
              <a:rPr lang="zh-CN" altLang="en-US"/>
              <a:t>的</a:t>
            </a:r>
            <a:r>
              <a:rPr lang="en-US" altLang="zh-CN"/>
              <a:t>FHSS</a:t>
            </a:r>
            <a:endParaRPr lang="zh-CN" altLang="en-US"/>
          </a:p>
        </p:txBody>
      </p:sp>
      <p:sp>
        <p:nvSpPr>
          <p:cNvPr id="4100" name="内容占位符 2"/>
          <p:cNvSpPr>
            <a:spLocks noGrp="1"/>
          </p:cNvSpPr>
          <p:nvPr>
            <p:ph idx="1"/>
          </p:nvPr>
        </p:nvSpPr>
        <p:spPr>
          <a:xfrm>
            <a:off x="250825" y="1700213"/>
            <a:ext cx="8704263" cy="4287837"/>
          </a:xfrm>
        </p:spPr>
        <p:txBody>
          <a:bodyPr/>
          <a:lstStyle/>
          <a:p>
            <a:r>
              <a:rPr lang="en-US" altLang="zh-CN" sz="2800"/>
              <a:t>MFSK</a:t>
            </a:r>
            <a:r>
              <a:rPr lang="zh-CN" altLang="en-US" sz="2800"/>
              <a:t>常和</a:t>
            </a:r>
            <a:r>
              <a:rPr lang="en-US" altLang="zh-CN" sz="2800"/>
              <a:t>FHSS</a:t>
            </a:r>
            <a:r>
              <a:rPr lang="zh-CN" altLang="en-US" sz="2800"/>
              <a:t>配合使用</a:t>
            </a:r>
            <a:endParaRPr lang="en-US" altLang="zh-CN" sz="2800"/>
          </a:p>
          <a:p>
            <a:r>
              <a:rPr lang="zh-CN" altLang="en-US" sz="2800"/>
              <a:t>在</a:t>
            </a:r>
            <a:r>
              <a:rPr lang="en-US" altLang="zh-CN" sz="2800"/>
              <a:t>MFSK</a:t>
            </a:r>
            <a:r>
              <a:rPr lang="zh-CN" altLang="en-US" sz="2800"/>
              <a:t>中，调制后的信号</a:t>
            </a:r>
            <a:endParaRPr lang="en-US" altLang="zh-CN" sz="2800"/>
          </a:p>
          <a:p>
            <a:endParaRPr lang="en-US" altLang="zh-CN" sz="2800"/>
          </a:p>
          <a:p>
            <a:pPr lvl="1"/>
            <a:r>
              <a:rPr lang="en-US" altLang="zh-CN" sz="2400" i="1"/>
              <a:t>f</a:t>
            </a:r>
            <a:r>
              <a:rPr lang="en-US" altLang="zh-CN" sz="2400" i="1" baseline="-25000"/>
              <a:t>i</a:t>
            </a:r>
            <a:r>
              <a:rPr lang="en-US" altLang="zh-CN" sz="2400"/>
              <a:t>=</a:t>
            </a:r>
            <a:r>
              <a:rPr lang="en-US" altLang="zh-CN" sz="2400" i="1"/>
              <a:t>f</a:t>
            </a:r>
            <a:r>
              <a:rPr lang="en-US" altLang="zh-CN" sz="2400" i="1" baseline="-25000"/>
              <a:t>c</a:t>
            </a:r>
            <a:r>
              <a:rPr lang="en-US" altLang="zh-CN" sz="2400"/>
              <a:t>+(2</a:t>
            </a:r>
            <a:r>
              <a:rPr lang="en-US" altLang="zh-CN" sz="2400" i="1"/>
              <a:t>i</a:t>
            </a:r>
            <a:r>
              <a:rPr lang="en-US" altLang="zh-CN" sz="2400"/>
              <a:t>-1-</a:t>
            </a:r>
            <a:r>
              <a:rPr lang="en-US" altLang="zh-CN" sz="2400" i="1"/>
              <a:t>M</a:t>
            </a:r>
            <a:r>
              <a:rPr lang="en-US" altLang="zh-CN" sz="2400"/>
              <a:t>) </a:t>
            </a:r>
            <a:r>
              <a:rPr lang="en-US" altLang="zh-CN" sz="2400" i="1"/>
              <a:t>f</a:t>
            </a:r>
            <a:r>
              <a:rPr lang="en-US" altLang="zh-CN" sz="2400" i="1" baseline="-25000"/>
              <a:t>d</a:t>
            </a:r>
            <a:r>
              <a:rPr lang="en-US" altLang="zh-CN" sz="2400" i="1"/>
              <a:t> </a:t>
            </a:r>
            <a:r>
              <a:rPr lang="zh-CN" altLang="en-US" sz="2400"/>
              <a:t>；</a:t>
            </a:r>
            <a:r>
              <a:rPr lang="en-US" altLang="zh-CN" sz="2400" i="1"/>
              <a:t>f</a:t>
            </a:r>
            <a:r>
              <a:rPr lang="en-US" altLang="zh-CN" sz="2400" i="1" baseline="-25000"/>
              <a:t>c</a:t>
            </a:r>
            <a:r>
              <a:rPr lang="en-US" altLang="zh-CN" sz="2400"/>
              <a:t> = </a:t>
            </a:r>
            <a:r>
              <a:rPr lang="zh-CN" altLang="en-US" sz="2400"/>
              <a:t>载波频率</a:t>
            </a:r>
            <a:endParaRPr lang="en-US" altLang="zh-CN" sz="2400"/>
          </a:p>
          <a:p>
            <a:pPr lvl="1"/>
            <a:r>
              <a:rPr lang="en-US" altLang="zh-CN" sz="2400" i="1"/>
              <a:t>f</a:t>
            </a:r>
            <a:r>
              <a:rPr lang="en-US" altLang="zh-CN" sz="2400" i="1" baseline="-25000"/>
              <a:t>d</a:t>
            </a:r>
            <a:r>
              <a:rPr lang="en-US" altLang="zh-CN" sz="2400"/>
              <a:t>=</a:t>
            </a:r>
            <a:r>
              <a:rPr lang="zh-CN" altLang="en-US" sz="2400"/>
              <a:t>频移距离；</a:t>
            </a:r>
            <a:r>
              <a:rPr lang="en-US" altLang="zh-CN" sz="2400" i="1"/>
              <a:t>M </a:t>
            </a:r>
            <a:r>
              <a:rPr lang="en-US" altLang="zh-CN" sz="2400"/>
              <a:t>= </a:t>
            </a:r>
            <a:r>
              <a:rPr lang="zh-CN" altLang="en-US" sz="2400"/>
              <a:t>不同的信号单元个数</a:t>
            </a:r>
            <a:endParaRPr lang="en-US" altLang="zh-CN" sz="2400"/>
          </a:p>
          <a:p>
            <a:pPr lvl="1"/>
            <a:r>
              <a:rPr lang="en-US" altLang="zh-CN" sz="2400" i="1"/>
              <a:t>L </a:t>
            </a:r>
            <a:r>
              <a:rPr lang="en-US" altLang="zh-CN" sz="2400"/>
              <a:t>= </a:t>
            </a:r>
            <a:r>
              <a:rPr lang="zh-CN" altLang="en-US" sz="2400"/>
              <a:t>每个信号单元包含的</a:t>
            </a:r>
            <a:r>
              <a:rPr lang="en-US" altLang="zh-CN" sz="2400"/>
              <a:t>bit</a:t>
            </a:r>
            <a:r>
              <a:rPr lang="zh-CN" altLang="en-US" sz="2400"/>
              <a:t>数，</a:t>
            </a:r>
            <a:r>
              <a:rPr lang="en-US" altLang="zh-CN" sz="2400" i="1"/>
              <a:t>M </a:t>
            </a:r>
            <a:r>
              <a:rPr lang="en-US" altLang="zh-CN" sz="2400"/>
              <a:t>= 2</a:t>
            </a:r>
            <a:r>
              <a:rPr lang="en-US" altLang="zh-CN" sz="2400" i="1" baseline="30000"/>
              <a:t>L</a:t>
            </a:r>
          </a:p>
          <a:p>
            <a:r>
              <a:rPr lang="zh-CN" altLang="en-US" sz="2800"/>
              <a:t>在</a:t>
            </a:r>
            <a:r>
              <a:rPr lang="en-US" altLang="zh-CN" sz="2800"/>
              <a:t>FHSS</a:t>
            </a:r>
            <a:r>
              <a:rPr lang="zh-CN" altLang="en-US" sz="2800"/>
              <a:t>中，每经过</a:t>
            </a:r>
            <a:r>
              <a:rPr lang="en-US" altLang="zh-CN" sz="2800" i="1"/>
              <a:t>T</a:t>
            </a:r>
            <a:r>
              <a:rPr lang="en-US" altLang="zh-CN" sz="2800" i="1" baseline="-25000"/>
              <a:t>c</a:t>
            </a:r>
            <a:r>
              <a:rPr lang="zh-CN" altLang="en-US" sz="2800"/>
              <a:t>秒，使用一个新的载波频率</a:t>
            </a:r>
            <a:r>
              <a:rPr lang="en-US" altLang="zh-CN" sz="2800" i="1"/>
              <a:t>f</a:t>
            </a:r>
            <a:r>
              <a:rPr lang="en-US" altLang="zh-CN" sz="2800" i="1" baseline="-25000"/>
              <a:t>c</a:t>
            </a:r>
          </a:p>
          <a:p>
            <a:pPr lvl="1"/>
            <a:r>
              <a:rPr lang="en-US" altLang="zh-CN" sz="2400" i="1"/>
              <a:t>T</a:t>
            </a:r>
            <a:r>
              <a:rPr lang="en-US" altLang="zh-CN" sz="2400" i="1" baseline="-25000"/>
              <a:t>s</a:t>
            </a:r>
            <a:r>
              <a:rPr lang="zh-CN" altLang="en-US" sz="2400"/>
              <a:t>是</a:t>
            </a:r>
            <a:r>
              <a:rPr lang="en-US" altLang="zh-CN" sz="2400"/>
              <a:t>MFSK</a:t>
            </a:r>
            <a:r>
              <a:rPr lang="zh-CN" altLang="en-US" sz="2400"/>
              <a:t>传输一个信号的时间，</a:t>
            </a:r>
            <a:r>
              <a:rPr lang="en-US" altLang="zh-CN" sz="2400" i="1"/>
              <a:t>T</a:t>
            </a:r>
            <a:r>
              <a:rPr lang="en-US" altLang="zh-CN" sz="2400" i="1" baseline="-25000"/>
              <a:t>s</a:t>
            </a:r>
            <a:r>
              <a:rPr lang="en-US" altLang="zh-CN" sz="2400" i="1"/>
              <a:t>=LT</a:t>
            </a:r>
            <a:r>
              <a:rPr lang="zh-CN" altLang="en-US" sz="2400"/>
              <a:t>（</a:t>
            </a:r>
            <a:r>
              <a:rPr lang="en-US" altLang="zh-CN" sz="2400" i="1"/>
              <a:t>T</a:t>
            </a:r>
            <a:r>
              <a:rPr lang="zh-CN" altLang="en-US" sz="2400"/>
              <a:t>是传输</a:t>
            </a:r>
            <a:r>
              <a:rPr lang="en-US" altLang="zh-CN" sz="2400"/>
              <a:t>1 bit</a:t>
            </a:r>
            <a:r>
              <a:rPr lang="zh-CN" altLang="en-US" sz="2400"/>
              <a:t>时间）</a:t>
            </a:r>
            <a:endParaRPr lang="en-US" altLang="zh-CN" sz="2400"/>
          </a:p>
          <a:p>
            <a:pPr lvl="1"/>
            <a:r>
              <a:rPr lang="en-US" altLang="zh-CN" sz="2400" i="1"/>
              <a:t>T</a:t>
            </a:r>
            <a:r>
              <a:rPr lang="en-US" altLang="zh-CN" sz="2400" i="1" baseline="-25000"/>
              <a:t>c</a:t>
            </a:r>
            <a:r>
              <a:rPr lang="en-US" altLang="zh-CN" sz="2400" i="1"/>
              <a:t>≥T</a:t>
            </a:r>
            <a:r>
              <a:rPr lang="en-US" altLang="zh-CN" sz="2400" i="1" baseline="-25000"/>
              <a:t>s</a:t>
            </a:r>
            <a:r>
              <a:rPr lang="zh-CN" altLang="en-US" sz="2400"/>
              <a:t>，慢跳频扩频</a:t>
            </a:r>
            <a:endParaRPr lang="en-US" altLang="zh-CN" sz="2400"/>
          </a:p>
          <a:p>
            <a:pPr lvl="1"/>
            <a:r>
              <a:rPr lang="en-US" altLang="zh-CN" sz="2400" i="1"/>
              <a:t>T</a:t>
            </a:r>
            <a:r>
              <a:rPr lang="en-US" altLang="zh-CN" sz="2400" i="1" baseline="-25000"/>
              <a:t>c</a:t>
            </a:r>
            <a:r>
              <a:rPr lang="en-US" altLang="zh-CN" sz="2400" i="1"/>
              <a:t>&lt;T</a:t>
            </a:r>
            <a:r>
              <a:rPr lang="en-US" altLang="zh-CN" sz="2400" i="1" baseline="-25000"/>
              <a:t>s</a:t>
            </a:r>
            <a:r>
              <a:rPr lang="zh-CN" altLang="en-US" sz="2400"/>
              <a:t>，快跳频扩频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94BBA-FADE-4D07-986C-F936CAA00862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755650" y="2708275"/>
          <a:ext cx="46450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3" imgW="39319200" imgH="4876800" progId="Equation.DSMT4">
                  <p:embed/>
                </p:oleObj>
              </mc:Choice>
              <mc:Fallback>
                <p:oleObj name="Equation" r:id="rId3" imgW="39319200" imgH="48768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2708275"/>
                        <a:ext cx="4645025" cy="576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41438"/>
            <a:ext cx="9144000" cy="437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慢跳频扩频（</a:t>
            </a:r>
            <a:r>
              <a:rPr lang="en-US" altLang="zh-CN" i="1"/>
              <a:t>M</a:t>
            </a:r>
            <a:r>
              <a:rPr lang="en-US" altLang="zh-CN"/>
              <a:t>=4</a:t>
            </a:r>
            <a:r>
              <a:rPr lang="zh-CN" altLang="en-US"/>
              <a:t>，</a:t>
            </a:r>
            <a:r>
              <a:rPr lang="en-US" altLang="zh-CN" i="1"/>
              <a:t>k</a:t>
            </a:r>
            <a:r>
              <a:rPr lang="en-US" altLang="zh-CN"/>
              <a:t>=2</a:t>
            </a:r>
            <a:r>
              <a:rPr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6F832-906E-46B4-8733-219E86273BF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/>
              <a:t>其中</a:t>
            </a:r>
            <a:r>
              <a:rPr lang="en-US" altLang="zh-CN"/>
              <a:t>MFSK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每个</a:t>
            </a:r>
            <a:r>
              <a:rPr lang="en-US" altLang="zh-CN" i="1"/>
              <a:t>T</a:t>
            </a:r>
            <a:r>
              <a:rPr lang="en-US" altLang="zh-CN" i="1" baseline="-25000"/>
              <a:t>s</a:t>
            </a:r>
            <a:r>
              <a:rPr lang="zh-CN" altLang="en-US"/>
              <a:t>间隔传输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bit</a:t>
            </a:r>
          </a:p>
          <a:p>
            <a:pPr lvl="1"/>
            <a:r>
              <a:rPr lang="zh-CN" altLang="en-US"/>
              <a:t>有</a:t>
            </a:r>
            <a:r>
              <a:rPr lang="en-US" altLang="zh-CN"/>
              <a:t>2</a:t>
            </a:r>
            <a:r>
              <a:rPr lang="en-US" altLang="zh-CN" i="1" baseline="30000"/>
              <a:t>k</a:t>
            </a:r>
            <a:r>
              <a:rPr lang="en-US" altLang="zh-CN"/>
              <a:t>=4</a:t>
            </a:r>
            <a:r>
              <a:rPr lang="zh-CN" altLang="en-US"/>
              <a:t>个载波频率（</a:t>
            </a:r>
            <a:r>
              <a:rPr lang="en-US" altLang="zh-CN"/>
              <a:t>4</a:t>
            </a:r>
            <a:r>
              <a:rPr lang="zh-CN" altLang="en-US"/>
              <a:t>个信道），每个信道的带宽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en-US" altLang="zh-CN"/>
              <a:t>=2</a:t>
            </a:r>
            <a:r>
              <a:rPr lang="en-US" altLang="zh-CN" i="1"/>
              <a:t>Mf</a:t>
            </a:r>
            <a:r>
              <a:rPr lang="en-US" altLang="zh-CN" i="1" baseline="-25000"/>
              <a:t>d</a:t>
            </a:r>
            <a:r>
              <a:rPr lang="en-US" altLang="zh-CN"/>
              <a:t>=8</a:t>
            </a:r>
            <a:r>
              <a:rPr lang="en-US" altLang="zh-CN" i="1"/>
              <a:t>f</a:t>
            </a:r>
            <a:r>
              <a:rPr lang="en-US" altLang="zh-CN" i="1" baseline="-25000"/>
              <a:t>d</a:t>
            </a:r>
            <a:endParaRPr lang="zh-CN" altLang="en-US" i="1" baseline="-25000"/>
          </a:p>
          <a:p>
            <a:pPr lvl="1"/>
            <a:r>
              <a:rPr lang="en-US" altLang="zh-CN" i="1"/>
              <a:t>W</a:t>
            </a:r>
            <a:r>
              <a:rPr lang="en-US" altLang="zh-CN" i="1" baseline="-25000"/>
              <a:t>s</a:t>
            </a:r>
            <a:r>
              <a:rPr lang="en-US" altLang="zh-CN"/>
              <a:t>=2</a:t>
            </a:r>
            <a:r>
              <a:rPr lang="en-US" altLang="zh-CN" i="1" baseline="30000"/>
              <a:t>k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</a:p>
          <a:p>
            <a:pPr lvl="1"/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=2</a:t>
            </a:r>
            <a:r>
              <a:rPr lang="en-US" altLang="zh-CN" i="1"/>
              <a:t>T</a:t>
            </a:r>
            <a:r>
              <a:rPr lang="en-US" altLang="zh-CN" i="1" baseline="-25000"/>
              <a:t>s</a:t>
            </a:r>
            <a:r>
              <a:rPr lang="en-US" altLang="zh-CN"/>
              <a:t>=4</a:t>
            </a:r>
            <a:r>
              <a:rPr lang="en-US" altLang="zh-CN" i="1"/>
              <a:t>T</a:t>
            </a:r>
            <a:r>
              <a:rPr lang="zh-CN" altLang="en-US"/>
              <a:t>，传输</a:t>
            </a:r>
            <a:r>
              <a:rPr lang="en-US" altLang="zh-CN"/>
              <a:t>1bit</a:t>
            </a:r>
            <a:r>
              <a:rPr lang="zh-CN" altLang="en-US"/>
              <a:t>使用</a:t>
            </a:r>
            <a:r>
              <a:rPr lang="en-US" altLang="zh-CN"/>
              <a:t>1</a:t>
            </a:r>
            <a:r>
              <a:rPr lang="en-US" altLang="zh-CN" i="1"/>
              <a:t>T</a:t>
            </a:r>
            <a:r>
              <a:rPr lang="zh-CN" altLang="en-US"/>
              <a:t>时间</a:t>
            </a:r>
            <a:endParaRPr lang="zh-CN" altLang="en-US" i="1" baseline="-25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B95AD5-B8D4-4F11-9C7D-94D5F30BA17F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339850"/>
            <a:ext cx="8780463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快跳频扩频（</a:t>
            </a:r>
            <a:r>
              <a:rPr lang="en-US" altLang="zh-CN" i="1"/>
              <a:t>M</a:t>
            </a:r>
            <a:r>
              <a:rPr lang="en-US" altLang="zh-CN"/>
              <a:t>=4</a:t>
            </a:r>
            <a:r>
              <a:rPr lang="zh-CN" altLang="en-US"/>
              <a:t>，</a:t>
            </a:r>
            <a:r>
              <a:rPr lang="en-US" altLang="zh-CN" i="1"/>
              <a:t>k</a:t>
            </a:r>
            <a:r>
              <a:rPr lang="en-US" altLang="zh-CN"/>
              <a:t>=2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仍然有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en-US" altLang="zh-CN"/>
              <a:t>=2</a:t>
            </a:r>
            <a:r>
              <a:rPr lang="en-US" altLang="zh-CN" i="1"/>
              <a:t>Mf</a:t>
            </a:r>
            <a:r>
              <a:rPr lang="en-US" altLang="zh-CN" i="1" baseline="-25000"/>
              <a:t>d</a:t>
            </a:r>
            <a:r>
              <a:rPr lang="zh-CN" altLang="en-US"/>
              <a:t>，</a:t>
            </a:r>
            <a:r>
              <a:rPr lang="en-US" altLang="zh-CN" i="1"/>
              <a:t>W</a:t>
            </a:r>
            <a:r>
              <a:rPr lang="en-US" altLang="zh-CN" i="1" baseline="-25000"/>
              <a:t>s</a:t>
            </a:r>
            <a:r>
              <a:rPr lang="en-US" altLang="zh-CN"/>
              <a:t>=2</a:t>
            </a:r>
            <a:r>
              <a:rPr lang="en-US" altLang="zh-CN" i="1" baseline="30000"/>
              <a:t>k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</a:p>
          <a:p>
            <a:pPr lvl="1"/>
            <a:r>
              <a:rPr lang="en-US" altLang="zh-CN" i="1"/>
              <a:t>T</a:t>
            </a:r>
            <a:r>
              <a:rPr lang="en-US" altLang="zh-CN" i="1" baseline="-25000"/>
              <a:t>s</a:t>
            </a:r>
            <a:r>
              <a:rPr lang="en-US" altLang="zh-CN"/>
              <a:t>=2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=2</a:t>
            </a:r>
            <a:r>
              <a:rPr lang="en-US" altLang="zh-CN" i="1"/>
              <a:t>T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en-US" altLang="zh-CN" i="1"/>
              <a:t>T</a:t>
            </a:r>
            <a:r>
              <a:rPr lang="zh-CN" altLang="en-US"/>
              <a:t>时间传输一个信号</a:t>
            </a:r>
          </a:p>
          <a:p>
            <a:pPr lvl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DC42A8-0955-4CC1-AE00-F5757FB8628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268413"/>
            <a:ext cx="842486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/>
              <a:t>FHSS</a:t>
            </a:r>
            <a:r>
              <a:rPr lang="zh-CN" altLang="en-US"/>
              <a:t>的性能指标</a:t>
            </a:r>
            <a:endParaRPr lang="en-US" altLang="zh-CN"/>
          </a:p>
          <a:p>
            <a:pPr lvl="1"/>
            <a:r>
              <a:rPr lang="zh-CN" altLang="en-US"/>
              <a:t>通常，</a:t>
            </a:r>
            <a:r>
              <a:rPr lang="en-US" altLang="zh-CN"/>
              <a:t> FHSS</a:t>
            </a:r>
            <a:r>
              <a:rPr lang="zh-CN" altLang="en-US"/>
              <a:t>使用较大的</a:t>
            </a:r>
            <a:r>
              <a:rPr lang="en-US" altLang="zh-CN" i="1"/>
              <a:t>k</a:t>
            </a:r>
            <a:r>
              <a:rPr lang="zh-CN" altLang="en-US"/>
              <a:t>，</a:t>
            </a:r>
            <a:r>
              <a:rPr lang="en-US" altLang="zh-CN" i="1"/>
              <a:t>W</a:t>
            </a:r>
            <a:r>
              <a:rPr lang="en-US" altLang="zh-CN" i="1" baseline="-25000"/>
              <a:t>s</a:t>
            </a:r>
            <a:r>
              <a:rPr lang="en-US" altLang="zh-CN"/>
              <a:t>&gt;&gt;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zh-CN" altLang="en-US"/>
              <a:t>，有效应对噪声和干扰，</a:t>
            </a:r>
            <a:endParaRPr lang="en-US" altLang="zh-CN"/>
          </a:p>
          <a:p>
            <a:pPr lvl="1"/>
            <a:r>
              <a:rPr lang="zh-CN" altLang="en-US"/>
              <a:t>不使用</a:t>
            </a:r>
            <a:r>
              <a:rPr lang="en-US" altLang="zh-CN"/>
              <a:t>FHSS</a:t>
            </a:r>
            <a:r>
              <a:rPr lang="zh-CN" altLang="en-US"/>
              <a:t>，在</a:t>
            </a:r>
            <a:r>
              <a:rPr lang="en-US" altLang="zh-CN" i="1"/>
              <a:t>W</a:t>
            </a:r>
            <a:r>
              <a:rPr lang="en-US" altLang="zh-CN" i="1" baseline="-25000"/>
              <a:t>d</a:t>
            </a:r>
            <a:r>
              <a:rPr lang="zh-CN" altLang="en-US"/>
              <a:t>的带宽上使用</a:t>
            </a:r>
            <a:r>
              <a:rPr lang="en-US" altLang="zh-CN"/>
              <a:t>MFSK</a:t>
            </a:r>
            <a:r>
              <a:rPr lang="zh-CN" altLang="en-US"/>
              <a:t>传输信号，对方的干扰噪声功率是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FHSS</a:t>
            </a:r>
            <a:r>
              <a:rPr lang="zh-CN" altLang="en-US"/>
              <a:t>，                  ，增益为</a:t>
            </a:r>
            <a:r>
              <a:rPr lang="en-US" altLang="zh-CN"/>
              <a:t>2</a:t>
            </a:r>
            <a:r>
              <a:rPr lang="en-US" altLang="zh-CN" i="1" baseline="30000"/>
              <a:t>k</a:t>
            </a:r>
            <a:endParaRPr lang="zh-CN" altLang="en-US" i="1" baseline="30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09073-DD5B-4190-8B52-D106ED24C265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971550" y="3286125"/>
          <a:ext cx="15478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Equation" r:id="rId3" imgW="16154400" imgH="9753600" progId="Equation.DSMT4">
                  <p:embed/>
                </p:oleObj>
              </mc:Choice>
              <mc:Fallback>
                <p:oleObj name="Equation" r:id="rId3" imgW="16154400" imgH="97536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3286125"/>
                        <a:ext cx="1547813" cy="9350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859088" y="4078288"/>
          <a:ext cx="16938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" name="Equation" r:id="rId5" imgW="17678400" imgH="9753600" progId="Equation.DSMT4">
                  <p:embed/>
                </p:oleObj>
              </mc:Choice>
              <mc:Fallback>
                <p:oleObj name="Equation" r:id="rId5" imgW="17678400" imgH="97536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9088" y="4078288"/>
                        <a:ext cx="1693862" cy="9350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4131310" y="5081905"/>
            <a:ext cx="2087880" cy="720090"/>
          </a:xfrm>
          <a:prstGeom prst="wedgeRoundRectCallout">
            <a:avLst>
              <a:gd name="adj1" fmla="val -47779"/>
              <a:gd name="adj2" fmla="val -781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平均噪声功率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跳频扩频（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FHSS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MFSK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实例</a:t>
            </a:r>
          </a:p>
          <a:p>
            <a:r>
              <a:rPr lang="zh-CN" altLang="en-US"/>
              <a:t>直序扩频（</a:t>
            </a:r>
            <a:r>
              <a:rPr lang="en-US" altLang="zh-CN"/>
              <a:t>DSSS</a:t>
            </a:r>
            <a:r>
              <a:rPr lang="zh-CN" altLang="en-US"/>
              <a:t>）</a:t>
            </a:r>
          </a:p>
          <a:p>
            <a:pPr lvl="1"/>
            <a:r>
              <a:rPr lang="en-US" altLang="zh-CN"/>
              <a:t>BPSK</a:t>
            </a:r>
            <a:r>
              <a:rPr lang="zh-CN" altLang="en-US"/>
              <a:t>实例</a:t>
            </a:r>
          </a:p>
          <a:p>
            <a:pPr lvl="1"/>
            <a:r>
              <a:rPr lang="en-US" altLang="zh-CN"/>
              <a:t>CDMA</a:t>
            </a:r>
          </a:p>
          <a:p>
            <a:r>
              <a:rPr lang="zh-CN" altLang="en-US"/>
              <a:t>扩频序列的生成</a:t>
            </a:r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26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直序扩频（</a:t>
            </a:r>
            <a:r>
              <a:rPr lang="en-US" altLang="zh-CN"/>
              <a:t>DSSS</a:t>
            </a:r>
            <a:r>
              <a:rPr lang="zh-CN" altLang="en-US"/>
              <a:t>）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将扩频序列和输入的数字信号合并，用多个</a:t>
            </a:r>
            <a:r>
              <a:rPr lang="en-US" altLang="zh-CN"/>
              <a:t>bit</a:t>
            </a:r>
            <a:r>
              <a:rPr lang="zh-CN" altLang="en-US"/>
              <a:t>表示源输入信号中的一个</a:t>
            </a:r>
            <a:r>
              <a:rPr lang="en-US" altLang="zh-CN"/>
              <a:t>bit</a:t>
            </a:r>
          </a:p>
          <a:p>
            <a:pPr lvl="1"/>
            <a:r>
              <a:rPr lang="zh-CN" altLang="en-US"/>
              <a:t>通常的方式是异或（⊕）</a:t>
            </a:r>
            <a:endParaRPr lang="en-US" altLang="zh-CN"/>
          </a:p>
          <a:p>
            <a:pPr lvl="1"/>
            <a:r>
              <a:rPr lang="en-US" altLang="zh-CN"/>
              <a:t>0</a:t>
            </a:r>
            <a:r>
              <a:rPr lang="zh-CN" altLang="en-US"/>
              <a:t>⊕</a:t>
            </a:r>
            <a:r>
              <a:rPr lang="en-US" altLang="zh-CN"/>
              <a:t>0=0</a:t>
            </a:r>
            <a:r>
              <a:rPr lang="zh-CN" altLang="en-US"/>
              <a:t>，</a:t>
            </a:r>
            <a:r>
              <a:rPr lang="en-US" altLang="zh-CN"/>
              <a:t> 0</a:t>
            </a:r>
            <a:r>
              <a:rPr lang="zh-CN" altLang="en-US"/>
              <a:t>⊕</a:t>
            </a:r>
            <a:r>
              <a:rPr lang="en-US" altLang="zh-CN"/>
              <a:t>1=1</a:t>
            </a:r>
            <a:r>
              <a:rPr lang="zh-CN" altLang="en-US"/>
              <a:t>，</a:t>
            </a:r>
            <a:r>
              <a:rPr lang="en-US" altLang="zh-CN"/>
              <a:t> 1</a:t>
            </a:r>
            <a:r>
              <a:rPr lang="zh-CN" altLang="en-US"/>
              <a:t>⊕</a:t>
            </a:r>
            <a:r>
              <a:rPr lang="en-US" altLang="zh-CN"/>
              <a:t>0=1</a:t>
            </a:r>
            <a:r>
              <a:rPr lang="zh-CN" altLang="en-US"/>
              <a:t>，</a:t>
            </a:r>
            <a:r>
              <a:rPr lang="en-US" altLang="zh-CN"/>
              <a:t> 1</a:t>
            </a:r>
            <a:r>
              <a:rPr lang="zh-CN" altLang="en-US"/>
              <a:t>⊕</a:t>
            </a:r>
            <a:r>
              <a:rPr lang="en-US" altLang="zh-CN"/>
              <a:t>1=0</a:t>
            </a:r>
          </a:p>
          <a:p>
            <a:r>
              <a:rPr lang="zh-CN" altLang="en-US"/>
              <a:t>合并后的序列具有扩频序列的速率，因此传输合并后序列比传输源输入信号需要更大的带宽</a:t>
            </a:r>
            <a:endParaRPr lang="en-US" altLang="zh-CN"/>
          </a:p>
          <a:p>
            <a:pPr lvl="1"/>
            <a:r>
              <a:rPr lang="zh-CN" altLang="en-US"/>
              <a:t>奈奎斯特定理</a:t>
            </a:r>
            <a:endParaRPr lang="en-US" altLang="zh-CN"/>
          </a:p>
          <a:p>
            <a:r>
              <a:rPr lang="zh-CN" altLang="en-US"/>
              <a:t>接收端将接收到的信号序列和同样的扩频序列异或，得到源信号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39F19-F0C7-4B13-8B88-6EF3CEA6C3D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1AAAF-2578-4EFE-A1AA-F781D32D666F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BPSK</a:t>
            </a:r>
            <a:r>
              <a:rPr lang="zh-CN" altLang="en-US"/>
              <a:t>的</a:t>
            </a:r>
            <a:r>
              <a:rPr lang="en-US" altLang="zh-CN"/>
              <a:t>DSSS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zh-CN" altLang="en-US" dirty="0"/>
              <a:t>在发射端，源信号</a:t>
            </a:r>
            <a:r>
              <a:rPr lang="en-US" altLang="zh-CN" i="1" dirty="0"/>
              <a:t>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经过 </a:t>
            </a:r>
            <a:r>
              <a:rPr lang="en-US" altLang="zh-CN" dirty="0"/>
              <a:t>BPSK</a:t>
            </a:r>
            <a:r>
              <a:rPr lang="zh-CN" altLang="en-US" dirty="0"/>
              <a:t>调制后</a:t>
            </a:r>
            <a:br>
              <a:rPr lang="en-US" altLang="zh-CN" dirty="0"/>
            </a:br>
            <a:r>
              <a:rPr lang="en-US" altLang="zh-CN" i="1" dirty="0" err="1"/>
              <a:t>s</a:t>
            </a:r>
            <a:r>
              <a:rPr lang="en-US" altLang="zh-CN" i="1" baseline="-25000" dirty="0" err="1"/>
              <a:t>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= </a:t>
            </a:r>
            <a:r>
              <a:rPr lang="en-US" altLang="zh-CN" i="1" dirty="0"/>
              <a:t>A 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</a:t>
            </a:r>
            <a:r>
              <a:rPr lang="en-US" altLang="zh-CN" dirty="0" err="1"/>
              <a:t>cos</a:t>
            </a:r>
            <a:r>
              <a:rPr lang="en-US" altLang="zh-CN" dirty="0"/>
              <a:t>(2</a:t>
            </a:r>
            <a:r>
              <a:rPr lang="en-US" altLang="zh-CN" dirty="0">
                <a:cs typeface="Times New Roman" panose="02020603050405020304" charset="0"/>
                <a:sym typeface="Symbol" panose="05050102010706020507" pitchFamily="18" charset="2"/>
              </a:rPr>
              <a:t></a:t>
            </a:r>
            <a:r>
              <a:rPr lang="en-US" altLang="zh-CN" dirty="0"/>
              <a:t> </a:t>
            </a:r>
            <a:r>
              <a:rPr lang="en-US" altLang="zh-CN" i="1" dirty="0" err="1"/>
              <a:t>f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t</a:t>
            </a:r>
            <a:r>
              <a:rPr lang="en-US" altLang="zh-CN" dirty="0"/>
              <a:t>) </a:t>
            </a:r>
            <a:r>
              <a:rPr lang="zh-CN" altLang="en-US" dirty="0"/>
              <a:t>，其中</a:t>
            </a:r>
            <a:endParaRPr lang="en-US" altLang="zh-CN" dirty="0"/>
          </a:p>
          <a:p>
            <a:pPr marL="742950" lvl="2" indent="-342900">
              <a:buSzPct val="60000"/>
              <a:defRPr/>
            </a:pPr>
            <a:r>
              <a:rPr lang="en-US" altLang="zh-CN" i="1" dirty="0"/>
              <a:t>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的序列，每个数字表示相位。</a:t>
            </a:r>
            <a:endParaRPr lang="en-US" altLang="zh-CN" dirty="0"/>
          </a:p>
          <a:p>
            <a:pPr marL="742950" lvl="2" indent="-342900">
              <a:buSzPct val="60000"/>
              <a:defRPr/>
            </a:pPr>
            <a:r>
              <a:rPr lang="en-US" altLang="zh-CN" i="1" dirty="0"/>
              <a:t>A</a:t>
            </a:r>
            <a:r>
              <a:rPr lang="zh-CN" altLang="en-US" dirty="0"/>
              <a:t>：振幅</a:t>
            </a:r>
            <a:endParaRPr lang="en-US" altLang="zh-CN" dirty="0"/>
          </a:p>
          <a:p>
            <a:pPr marL="742950" lvl="2" indent="-342900">
              <a:buSzPct val="60000"/>
              <a:defRPr/>
            </a:pPr>
            <a:r>
              <a:rPr lang="en-US" altLang="zh-CN" i="1" dirty="0" err="1"/>
              <a:t>f</a:t>
            </a:r>
            <a:r>
              <a:rPr lang="en-US" altLang="zh-CN" i="1" baseline="-25000" dirty="0" err="1"/>
              <a:t>c</a:t>
            </a:r>
            <a:r>
              <a:rPr lang="zh-CN" altLang="en-US" dirty="0"/>
              <a:t>：载波频率</a:t>
            </a:r>
            <a:endParaRPr lang="en-US" altLang="zh-CN" dirty="0"/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zh-CN" altLang="en-US" dirty="0"/>
              <a:t>乘上扩频序列</a:t>
            </a:r>
            <a:r>
              <a:rPr lang="en-US" altLang="zh-CN" i="1" dirty="0"/>
              <a:t>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i="1" dirty="0"/>
              <a:t> 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取值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，得到</a:t>
            </a:r>
            <a:br>
              <a:rPr lang="en-US" altLang="zh-CN" dirty="0"/>
            </a:br>
            <a:r>
              <a:rPr lang="en-US" altLang="zh-CN" i="1" dirty="0"/>
              <a:t>s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= </a:t>
            </a:r>
            <a:r>
              <a:rPr lang="en-US" altLang="zh-CN" i="1" dirty="0"/>
              <a:t>A d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en-US" altLang="zh-CN" i="1" dirty="0"/>
              <a:t>c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</a:t>
            </a:r>
            <a:r>
              <a:rPr lang="en-US" altLang="zh-CN" dirty="0" err="1"/>
              <a:t>cos</a:t>
            </a:r>
            <a:r>
              <a:rPr lang="en-US" altLang="zh-CN" dirty="0"/>
              <a:t>(2</a:t>
            </a:r>
            <a:r>
              <a:rPr lang="en-US" altLang="zh-CN" i="1" dirty="0">
                <a:cs typeface="Times New Roman" panose="02020603050405020304" charset="0"/>
                <a:sym typeface="Symbol" panose="05050102010706020507" pitchFamily="18" charset="2"/>
              </a:rPr>
              <a:t></a:t>
            </a:r>
            <a:r>
              <a:rPr lang="en-US" altLang="zh-CN" dirty="0"/>
              <a:t> </a:t>
            </a:r>
            <a:r>
              <a:rPr lang="en-US" altLang="zh-CN" i="1" dirty="0" err="1"/>
              <a:t>f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t</a:t>
            </a:r>
            <a:r>
              <a:rPr lang="en-US" altLang="zh-CN" dirty="0"/>
              <a:t>)</a:t>
            </a:r>
            <a:endParaRPr lang="en-US" altLang="zh-CN" sz="2400" dirty="0"/>
          </a:p>
          <a:p>
            <a:pPr>
              <a:defRPr/>
            </a:pPr>
            <a:r>
              <a:rPr lang="zh-CN" altLang="en-US" sz="2800" dirty="0">
                <a:cs typeface="+mn-cs"/>
              </a:rPr>
              <a:t>在接收端，接收到的信号乘上</a:t>
            </a:r>
            <a:r>
              <a:rPr lang="en-US" altLang="zh-CN" sz="2800" i="1" dirty="0">
                <a:cs typeface="+mn-cs"/>
              </a:rPr>
              <a:t>c</a:t>
            </a:r>
            <a:r>
              <a:rPr lang="en-US" altLang="zh-CN" sz="2800" dirty="0">
                <a:cs typeface="+mn-cs"/>
              </a:rPr>
              <a:t>(</a:t>
            </a:r>
            <a:r>
              <a:rPr lang="en-US" altLang="zh-CN" sz="2800" i="1" dirty="0">
                <a:cs typeface="+mn-cs"/>
              </a:rPr>
              <a:t>t</a:t>
            </a:r>
            <a:r>
              <a:rPr lang="en-US" altLang="zh-CN" sz="2800" dirty="0">
                <a:cs typeface="+mn-cs"/>
              </a:rPr>
              <a:t>)</a:t>
            </a:r>
          </a:p>
          <a:p>
            <a:pPr lvl="1">
              <a:defRPr/>
            </a:pPr>
            <a:r>
              <a:rPr lang="zh-CN" altLang="en-US" sz="2400" dirty="0"/>
              <a:t>由于</a:t>
            </a:r>
            <a:r>
              <a:rPr lang="en-US" altLang="zh-CN" sz="2400" i="1" dirty="0"/>
              <a:t>c</a:t>
            </a:r>
            <a:r>
              <a:rPr lang="en-US" altLang="zh-CN" sz="2400" dirty="0"/>
              <a:t>(</a:t>
            </a:r>
            <a:r>
              <a:rPr lang="en-US" altLang="zh-CN" sz="2400" i="1" dirty="0"/>
              <a:t>t</a:t>
            </a:r>
            <a:r>
              <a:rPr lang="en-US" altLang="zh-CN" sz="2400" dirty="0"/>
              <a:t>) ×</a:t>
            </a:r>
            <a:r>
              <a:rPr lang="en-US" altLang="zh-CN" sz="2400" i="1" dirty="0"/>
              <a:t>c</a:t>
            </a:r>
            <a:r>
              <a:rPr lang="en-US" altLang="zh-CN" sz="2400" dirty="0"/>
              <a:t>(</a:t>
            </a:r>
            <a:r>
              <a:rPr lang="en-US" altLang="zh-CN" sz="2400" i="1" dirty="0"/>
              <a:t>t</a:t>
            </a:r>
            <a:r>
              <a:rPr lang="en-US" altLang="zh-CN" sz="2400" dirty="0"/>
              <a:t>)</a:t>
            </a:r>
            <a:r>
              <a:rPr lang="en-US" altLang="zh-CN" sz="2400" i="1" dirty="0"/>
              <a:t> =</a:t>
            </a:r>
            <a:r>
              <a:rPr lang="en-US" altLang="zh-CN" sz="2400" dirty="0"/>
              <a:t> 1, </a:t>
            </a:r>
            <a:r>
              <a:rPr lang="zh-CN" altLang="en-US" sz="2400" dirty="0"/>
              <a:t>因此</a:t>
            </a:r>
            <a:br>
              <a:rPr lang="en-US" altLang="zh-CN" sz="2400" dirty="0"/>
            </a:br>
            <a:r>
              <a:rPr lang="en-US" altLang="zh-CN" sz="2400" i="1" dirty="0"/>
              <a:t> s</a:t>
            </a:r>
            <a:r>
              <a:rPr lang="en-US" altLang="zh-CN" sz="2400" dirty="0"/>
              <a:t>(</a:t>
            </a:r>
            <a:r>
              <a:rPr lang="en-US" altLang="zh-CN" sz="2400" i="1" dirty="0"/>
              <a:t>t</a:t>
            </a:r>
            <a:r>
              <a:rPr lang="en-US" altLang="zh-CN" sz="2400" dirty="0"/>
              <a:t>)</a:t>
            </a:r>
            <a:r>
              <a:rPr lang="en-US" altLang="zh-CN" sz="2400" i="1" dirty="0"/>
              <a:t>c</a:t>
            </a:r>
            <a:r>
              <a:rPr lang="en-US" altLang="zh-CN" sz="2400" dirty="0"/>
              <a:t>(</a:t>
            </a:r>
            <a:r>
              <a:rPr lang="en-US" altLang="zh-CN" sz="2400" i="1" dirty="0"/>
              <a:t>t</a:t>
            </a:r>
            <a:r>
              <a:rPr lang="en-US" altLang="zh-CN" sz="2400" dirty="0"/>
              <a:t>)=</a:t>
            </a:r>
            <a:r>
              <a:rPr lang="en-US" altLang="zh-CN" sz="2400" i="1" dirty="0"/>
              <a:t> </a:t>
            </a:r>
            <a:r>
              <a:rPr lang="en-US" altLang="zh-CN" sz="2400" i="1" dirty="0" err="1"/>
              <a:t>s</a:t>
            </a:r>
            <a:r>
              <a:rPr lang="en-US" altLang="zh-CN" sz="2400" i="1" baseline="-25000" dirty="0" err="1"/>
              <a:t>d</a:t>
            </a:r>
            <a:r>
              <a:rPr lang="en-US" altLang="zh-CN" sz="2400" dirty="0"/>
              <a:t>(</a:t>
            </a:r>
            <a:r>
              <a:rPr lang="en-US" altLang="zh-CN" sz="2400" i="1" dirty="0"/>
              <a:t>t</a:t>
            </a:r>
            <a:r>
              <a:rPr lang="en-US" altLang="zh-CN" sz="2400" dirty="0"/>
              <a:t>)</a:t>
            </a:r>
          </a:p>
          <a:p>
            <a:pPr>
              <a:defRPr/>
            </a:pPr>
            <a:endParaRPr lang="zh-CN" altLang="en-US" dirty="0"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C89313-A415-45C5-ADE8-CB7CCCB339B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9DACC-D993-4D03-8178-16C7DE2E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14313"/>
            <a:ext cx="8693150" cy="1270471"/>
          </a:xfrm>
        </p:spPr>
        <p:txBody>
          <a:bodyPr/>
          <a:lstStyle/>
          <a:p>
            <a:r>
              <a:rPr lang="zh-CN" altLang="en-US" dirty="0"/>
              <a:t>一则新闻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6CC1C2-DF18-43E5-8A44-37380AE35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556792"/>
            <a:ext cx="7478706" cy="49685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17147-031A-4881-A368-0B961A30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577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实现</a:t>
            </a:r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64CB3-E932-4C40-BAC1-436FB8E5D4B8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260350"/>
            <a:ext cx="6732587" cy="651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19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4E869E-2F39-4205-8DB8-420D78F5759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0"/>
            <a:ext cx="8172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5738" y="2919413"/>
            <a:ext cx="5148262" cy="393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/>
              <a:t>DSSS</a:t>
            </a:r>
            <a:r>
              <a:rPr lang="zh-CN" altLang="en-US"/>
              <a:t>扩频通信的性能</a:t>
            </a:r>
            <a:endParaRPr lang="en-US" altLang="zh-CN"/>
          </a:p>
          <a:p>
            <a:pPr lvl="1"/>
            <a:r>
              <a:rPr lang="en-US" altLang="zh-CN"/>
              <a:t>1bit</a:t>
            </a:r>
            <a:r>
              <a:rPr lang="zh-CN" altLang="en-US"/>
              <a:t>信号时间为</a:t>
            </a:r>
            <a:r>
              <a:rPr lang="en-US" altLang="zh-CN" i="1"/>
              <a:t>T</a:t>
            </a:r>
            <a:r>
              <a:rPr lang="zh-CN" altLang="en-US"/>
              <a:t>，数据速率为</a:t>
            </a:r>
            <a:r>
              <a:rPr lang="en-US" altLang="zh-CN"/>
              <a:t>1/</a:t>
            </a:r>
            <a:r>
              <a:rPr lang="en-US" altLang="zh-CN" i="1"/>
              <a:t>T</a:t>
            </a:r>
            <a:r>
              <a:rPr lang="zh-CN" altLang="en-US"/>
              <a:t>，直接传输需要带宽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PN</a:t>
            </a:r>
            <a:r>
              <a:rPr lang="zh-CN" altLang="en-US"/>
              <a:t>伪随机序列的速率为</a:t>
            </a:r>
            <a:r>
              <a:rPr lang="en-US" altLang="zh-CN"/>
              <a:t>1/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zh-CN" altLang="en-US"/>
              <a:t>，传输需要带宽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</a:p>
          <a:p>
            <a:pPr lvl="2"/>
            <a:r>
              <a:rPr lang="zh-CN" altLang="en-US"/>
              <a:t>这也大约是</a:t>
            </a:r>
            <a:r>
              <a:rPr lang="en-US" altLang="zh-CN"/>
              <a:t>DSSS</a:t>
            </a:r>
            <a:r>
              <a:rPr lang="zh-CN" altLang="en-US"/>
              <a:t>信号的速率和所需带宽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33DDD-367F-4CC2-95A6-C056F542446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3213100"/>
            <a:ext cx="345598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/>
              <a:t>DSSS</a:t>
            </a:r>
            <a:r>
              <a:rPr lang="zh-CN" altLang="en-US"/>
              <a:t>抗干扰能力</a:t>
            </a:r>
            <a:endParaRPr lang="en-US" altLang="zh-CN"/>
          </a:p>
          <a:p>
            <a:pPr lvl="1"/>
            <a:r>
              <a:rPr lang="zh-CN" altLang="en-US"/>
              <a:t>假设干扰信号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干扰下接收到的信号</a:t>
            </a:r>
            <a:endParaRPr lang="en-US" altLang="zh-CN"/>
          </a:p>
          <a:p>
            <a:pPr lvl="1"/>
            <a:endParaRPr lang="en-US" altLang="zh-CN"/>
          </a:p>
          <a:p>
            <a:pPr lvl="2"/>
            <a:r>
              <a:rPr lang="en-US" altLang="zh-CN" i="1"/>
              <a:t>s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，传输的信号</a:t>
            </a:r>
            <a:endParaRPr lang="en-US" altLang="zh-CN"/>
          </a:p>
          <a:p>
            <a:pPr lvl="2"/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，干扰信号</a:t>
            </a:r>
            <a:endParaRPr lang="en-US" altLang="zh-CN"/>
          </a:p>
          <a:p>
            <a:pPr lvl="2"/>
            <a:r>
              <a:rPr lang="en-US" altLang="zh-CN" i="1"/>
              <a:t>n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，白噪声</a:t>
            </a:r>
            <a:endParaRPr lang="en-US" altLang="zh-CN"/>
          </a:p>
          <a:p>
            <a:pPr lvl="2"/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zh-CN" altLang="en-US"/>
              <a:t>，干扰信号的能量水平</a:t>
            </a:r>
            <a:endParaRPr lang="en-US" altLang="zh-CN"/>
          </a:p>
          <a:p>
            <a:pPr lvl="1"/>
            <a:r>
              <a:rPr lang="zh-CN" altLang="en-US"/>
              <a:t>接收端将接收到的信号乘以</a:t>
            </a:r>
            <a:r>
              <a:rPr lang="en-US" altLang="zh-CN" i="1"/>
              <a:t>c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，则对干扰信号部分，得到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B4DA8-895B-4AFC-BB00-B0E1D5430179}" type="slidenum">
              <a:rPr lang="zh-CN" altLang="en-US" smtClean="0"/>
              <a:t>33</a:t>
            </a:fld>
            <a:endParaRPr lang="zh-CN" alt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276600" y="1196975"/>
          <a:ext cx="35988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" name="Equation" r:id="rId3" imgW="31699200" imgH="6096000" progId="Equation.DSMT4">
                  <p:embed/>
                </p:oleObj>
              </mc:Choice>
              <mc:Fallback>
                <p:oleObj name="Equation" r:id="rId3" imgW="31699200" imgH="60960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1196975"/>
                        <a:ext cx="3598863" cy="692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971550" y="2781300"/>
          <a:ext cx="35988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5" imgW="31699200" imgH="5486400" progId="Equation.DSMT4">
                  <p:embed/>
                </p:oleObj>
              </mc:Choice>
              <mc:Fallback>
                <p:oleObj name="Equation" r:id="rId5" imgW="31699200" imgH="54864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550" y="2781300"/>
                        <a:ext cx="3598863" cy="622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066800" y="5949950"/>
          <a:ext cx="41529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Equation" r:id="rId7" imgW="36576000" imgH="6096000" progId="Equation.DSMT4">
                  <p:embed/>
                </p:oleObj>
              </mc:Choice>
              <mc:Fallback>
                <p:oleObj name="Equation" r:id="rId7" imgW="36576000" imgH="609600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5949950"/>
                        <a:ext cx="4152900" cy="692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/>
              <a:t>这个信号的能量水平均匀分布在大约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zh-CN" altLang="en-US"/>
              <a:t>的带宽上</a:t>
            </a:r>
            <a:endParaRPr lang="en-US" altLang="zh-CN"/>
          </a:p>
          <a:p>
            <a:pPr lvl="1"/>
            <a:r>
              <a:rPr lang="zh-CN" altLang="en-US"/>
              <a:t>接收信号经过滤波器（仅通过带宽</a:t>
            </a:r>
            <a:r>
              <a:rPr lang="en-US" altLang="zh-CN"/>
              <a:t>2/</a:t>
            </a:r>
            <a:r>
              <a:rPr lang="en-US" altLang="zh-CN" i="1"/>
              <a:t>T</a:t>
            </a:r>
            <a:r>
              <a:rPr lang="zh-CN" altLang="en-US"/>
              <a:t>的信号），则通过滤波器的干扰信号能量水平</a:t>
            </a:r>
            <a:br>
              <a:rPr lang="en-US" altLang="zh-CN"/>
            </a:br>
            <a:r>
              <a:rPr lang="en-US" altLang="zh-CN" i="1"/>
              <a:t>S</a:t>
            </a:r>
            <a:r>
              <a:rPr lang="en-US" altLang="zh-CN" i="1" baseline="-25000"/>
              <a:t>jF</a:t>
            </a:r>
            <a:r>
              <a:rPr lang="en-US" altLang="zh-CN"/>
              <a:t>=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en-US" altLang="zh-CN"/>
              <a:t>(2/</a:t>
            </a:r>
            <a:r>
              <a:rPr lang="en-US" altLang="zh-CN" i="1"/>
              <a:t>T</a:t>
            </a:r>
            <a:r>
              <a:rPr lang="en-US" altLang="zh-CN"/>
              <a:t>)/(2/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j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/</a:t>
            </a:r>
            <a:r>
              <a:rPr lang="en-US" altLang="zh-CN" i="1"/>
              <a:t>T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干扰信号的能量水平降低了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 i="1" baseline="-25000"/>
              <a:t>c</a:t>
            </a:r>
            <a:r>
              <a:rPr lang="en-US" altLang="zh-CN"/>
              <a:t>/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，其倒数是使用</a:t>
            </a:r>
            <a:r>
              <a:rPr lang="en-US" altLang="zh-CN"/>
              <a:t>DSSS</a:t>
            </a:r>
            <a:r>
              <a:rPr lang="zh-CN" altLang="en-US"/>
              <a:t>后，信噪比提高的倍数（增益）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zh-CN" altLang="en-US"/>
              <a:t>这里</a:t>
            </a:r>
            <a:r>
              <a:rPr lang="en-US" altLang="zh-CN" i="1"/>
              <a:t>R</a:t>
            </a:r>
            <a:r>
              <a:rPr lang="en-US" altLang="zh-CN" i="1" baseline="-25000"/>
              <a:t>c</a:t>
            </a:r>
            <a:r>
              <a:rPr lang="zh-CN" altLang="en-US"/>
              <a:t>是扩频序列的速率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20B61-5737-443F-BD14-530C9C5A1E25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116013" y="3363913"/>
          <a:ext cx="290671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3" imgW="25603200" imgH="9448800" progId="Equation.DSMT4">
                  <p:embed/>
                </p:oleObj>
              </mc:Choice>
              <mc:Fallback>
                <p:oleObj name="Equation" r:id="rId3" imgW="25603200" imgH="94488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013" y="3363913"/>
                        <a:ext cx="2906712" cy="1073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跳频扩频（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FHSS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MFSK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实例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直序扩频（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DSSS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BPSK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实例</a:t>
            </a:r>
          </a:p>
          <a:p>
            <a:pPr lvl="1"/>
            <a:r>
              <a:rPr lang="en-US" altLang="zh-CN"/>
              <a:t>CDMA</a:t>
            </a:r>
          </a:p>
          <a:p>
            <a:r>
              <a:rPr lang="zh-CN" altLang="en-US"/>
              <a:t>扩频序列的生成</a:t>
            </a:r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35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码分多址（</a:t>
            </a:r>
            <a:r>
              <a:rPr lang="en-US" altLang="zh-CN"/>
              <a:t>CDMA</a:t>
            </a:r>
            <a:r>
              <a:rPr lang="zh-CN" altLang="en-US"/>
              <a:t>）</a:t>
            </a:r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CDMA</a:t>
            </a:r>
            <a:r>
              <a:rPr lang="zh-CN" altLang="en-US" sz="2800"/>
              <a:t>是一种基于扩频技术的带宽复用方式</a:t>
            </a:r>
            <a:endParaRPr lang="en-US" altLang="zh-CN" sz="2800"/>
          </a:p>
          <a:p>
            <a:pPr lvl="1"/>
            <a:r>
              <a:rPr lang="en-US" altLang="zh-CN" sz="2400" i="1"/>
              <a:t>D</a:t>
            </a:r>
            <a:r>
              <a:rPr lang="en-US" altLang="zh-CN" sz="2400"/>
              <a:t>=</a:t>
            </a:r>
            <a:r>
              <a:rPr lang="zh-CN" altLang="en-US" sz="2400"/>
              <a:t>源信号的数据传输速率</a:t>
            </a:r>
            <a:endParaRPr lang="en-US" altLang="zh-CN" sz="2400"/>
          </a:p>
          <a:p>
            <a:pPr lvl="1"/>
            <a:r>
              <a:rPr lang="zh-CN" altLang="en-US" sz="2400"/>
              <a:t>将每个</a:t>
            </a:r>
            <a:r>
              <a:rPr lang="en-US" altLang="zh-CN" sz="2400"/>
              <a:t>bit</a:t>
            </a:r>
            <a:r>
              <a:rPr lang="zh-CN" altLang="en-US" sz="2400"/>
              <a:t>分为</a:t>
            </a:r>
            <a:r>
              <a:rPr lang="en-US" altLang="zh-CN" sz="2400" i="1"/>
              <a:t>k</a:t>
            </a:r>
            <a:r>
              <a:rPr lang="zh-CN" altLang="en-US" sz="2400"/>
              <a:t>个</a:t>
            </a:r>
            <a:r>
              <a:rPr lang="en-US" altLang="zh-CN" sz="2400"/>
              <a:t>chip</a:t>
            </a:r>
            <a:r>
              <a:rPr lang="zh-CN" altLang="en-US" sz="2400"/>
              <a:t>（码片）</a:t>
            </a:r>
            <a:endParaRPr lang="en-US" altLang="zh-CN" sz="2400"/>
          </a:p>
          <a:p>
            <a:pPr lvl="2"/>
            <a:r>
              <a:rPr lang="zh-CN" altLang="en-US" sz="2000"/>
              <a:t>每个用户运用特定的分片模式，称为用户的</a:t>
            </a:r>
            <a:r>
              <a:rPr lang="en-US" altLang="zh-CN" sz="2000" b="1"/>
              <a:t>code</a:t>
            </a:r>
          </a:p>
          <a:p>
            <a:pPr lvl="1"/>
            <a:r>
              <a:rPr lang="en-US" altLang="zh-CN" sz="2400"/>
              <a:t>CDMA</a:t>
            </a:r>
            <a:r>
              <a:rPr lang="zh-CN" altLang="en-US" sz="2400"/>
              <a:t>编码后传输速率</a:t>
            </a:r>
            <a:r>
              <a:rPr lang="en-US" altLang="zh-CN" sz="2400"/>
              <a:t>=</a:t>
            </a:r>
            <a:r>
              <a:rPr lang="en-US" altLang="zh-CN" sz="2400" i="1"/>
              <a:t>kD</a:t>
            </a:r>
          </a:p>
          <a:p>
            <a:r>
              <a:rPr lang="zh-CN" altLang="en-US" sz="2800"/>
              <a:t>考虑</a:t>
            </a:r>
            <a:r>
              <a:rPr lang="en-US" altLang="zh-CN" sz="2800" i="1"/>
              <a:t>k</a:t>
            </a:r>
            <a:r>
              <a:rPr lang="en-US" altLang="zh-CN" sz="2800"/>
              <a:t>=6</a:t>
            </a:r>
            <a:r>
              <a:rPr lang="zh-CN" altLang="en-US" sz="2800"/>
              <a:t>的情况，</a:t>
            </a:r>
            <a:r>
              <a:rPr lang="en-US" altLang="zh-CN" sz="2800"/>
              <a:t>code</a:t>
            </a:r>
            <a:r>
              <a:rPr lang="zh-CN" altLang="en-US" sz="2800"/>
              <a:t>由</a:t>
            </a:r>
            <a:r>
              <a:rPr lang="en-US" altLang="zh-CN" sz="2800"/>
              <a:t>-1</a:t>
            </a:r>
            <a:r>
              <a:rPr lang="zh-CN" altLang="en-US" sz="2800"/>
              <a:t>和</a:t>
            </a:r>
            <a:r>
              <a:rPr lang="en-US" altLang="zh-CN" sz="2800"/>
              <a:t>+1</a:t>
            </a:r>
            <a:r>
              <a:rPr lang="zh-CN" altLang="en-US" sz="2800"/>
              <a:t>组成</a:t>
            </a:r>
            <a:endParaRPr lang="en-US" altLang="zh-CN" sz="2800"/>
          </a:p>
          <a:p>
            <a:pPr lvl="1"/>
            <a:r>
              <a:rPr lang="zh-CN" altLang="en-US" sz="2400"/>
              <a:t>对二进制‘</a:t>
            </a:r>
            <a:r>
              <a:rPr lang="en-US" altLang="zh-CN" sz="2400"/>
              <a:t>1</a:t>
            </a:r>
            <a:r>
              <a:rPr lang="zh-CN" altLang="en-US" sz="2400"/>
              <a:t>’，用户</a:t>
            </a:r>
            <a:r>
              <a:rPr lang="en-US" altLang="zh-CN" sz="2400" i="1"/>
              <a:t>u</a:t>
            </a:r>
            <a:r>
              <a:rPr lang="zh-CN" altLang="en-US" sz="2400"/>
              <a:t>传输码片模式</a:t>
            </a:r>
            <a:br>
              <a:rPr lang="en-US" altLang="zh-CN" sz="2400"/>
            </a:br>
            <a:r>
              <a:rPr lang="en-US" altLang="zh-CN" sz="2400">
                <a:ea typeface="宋体" panose="02010600030101010101" pitchFamily="2" charset="-122"/>
              </a:rPr>
              <a:t>&lt;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1,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2,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3,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4,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5,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6&gt;</a:t>
            </a:r>
          </a:p>
          <a:p>
            <a:pPr lvl="1"/>
            <a:r>
              <a:rPr lang="zh-CN" altLang="en-US" sz="2400"/>
              <a:t>对二进制‘</a:t>
            </a:r>
            <a:r>
              <a:rPr lang="en-US" altLang="zh-CN" sz="2400"/>
              <a:t>0</a:t>
            </a:r>
            <a:r>
              <a:rPr lang="zh-CN" altLang="en-US" sz="2400"/>
              <a:t>’，用户</a:t>
            </a:r>
            <a:r>
              <a:rPr lang="en-US" altLang="zh-CN" sz="2400" i="1"/>
              <a:t>u</a:t>
            </a:r>
            <a:r>
              <a:rPr lang="zh-CN" altLang="en-US" sz="2400"/>
              <a:t>传输码片模式</a:t>
            </a:r>
            <a:br>
              <a:rPr lang="en-US" altLang="zh-CN" sz="2400"/>
            </a:br>
            <a:r>
              <a:rPr lang="en-US" altLang="zh-CN" sz="2400">
                <a:ea typeface="宋体" panose="02010600030101010101" pitchFamily="2" charset="-122"/>
              </a:rPr>
              <a:t>&lt;-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1, 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2, 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3, 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4, 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5, -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6&gt;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D8CBB-69D0-462D-9041-0E761288139A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cs typeface="+mn-cs"/>
              </a:rPr>
              <a:t>接收端收到码片模式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=&lt;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1, 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2, 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3, 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4, 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5, </a:t>
            </a:r>
            <a:r>
              <a:rPr lang="en-US" altLang="zh-CN" sz="2800" i="1" dirty="0">
                <a:cs typeface="+mn-cs"/>
              </a:rPr>
              <a:t>d</a:t>
            </a:r>
            <a:r>
              <a:rPr lang="en-US" altLang="zh-CN" sz="2800" dirty="0">
                <a:cs typeface="+mn-cs"/>
              </a:rPr>
              <a:t>6&gt;</a:t>
            </a:r>
            <a:r>
              <a:rPr lang="zh-CN" altLang="en-US" sz="2800" dirty="0">
                <a:cs typeface="+mn-cs"/>
              </a:rPr>
              <a:t>，计算</a:t>
            </a:r>
            <a:endParaRPr lang="en-US" altLang="zh-CN" sz="2800" dirty="0">
              <a:cs typeface="+mn-cs"/>
            </a:endParaRPr>
          </a:p>
          <a:p>
            <a:pPr>
              <a:defRPr/>
            </a:pPr>
            <a:endParaRPr lang="en-US" altLang="zh-CN" sz="2800" dirty="0">
              <a:cs typeface="+mn-cs"/>
            </a:endParaRPr>
          </a:p>
          <a:p>
            <a:pPr lvl="1">
              <a:defRPr/>
            </a:pPr>
            <a:r>
              <a:rPr lang="zh-CN" altLang="en-US" sz="2400" dirty="0"/>
              <a:t>其中</a:t>
            </a:r>
            <a:r>
              <a:rPr lang="en-US" altLang="zh-CN" sz="2400" dirty="0">
                <a:ea typeface="宋体" panose="02010600030101010101" pitchFamily="2" charset="-122"/>
              </a:rPr>
              <a:t>&lt;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1, 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2, 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3, 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4, 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5, </a:t>
            </a:r>
            <a:r>
              <a:rPr lang="en-US" altLang="zh-CN" sz="2400" i="1" dirty="0"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ea typeface="宋体" panose="02010600030101010101" pitchFamily="2" charset="-122"/>
              </a:rPr>
              <a:t>6&gt;</a:t>
            </a:r>
            <a:r>
              <a:rPr lang="zh-CN" altLang="en-US" sz="2400" dirty="0">
                <a:latin typeface="+mn-ea"/>
              </a:rPr>
              <a:t>是用户</a:t>
            </a:r>
            <a:r>
              <a:rPr lang="en-US" altLang="zh-CN" sz="2400" i="1" dirty="0"/>
              <a:t>u</a:t>
            </a:r>
            <a:r>
              <a:rPr lang="zh-CN" altLang="en-US" sz="2400" dirty="0">
                <a:latin typeface="+mn-ea"/>
              </a:rPr>
              <a:t>的</a:t>
            </a:r>
            <a:r>
              <a:rPr lang="en-US" altLang="zh-CN" sz="2400" dirty="0">
                <a:latin typeface="+mn-ea"/>
              </a:rPr>
              <a:t>code</a:t>
            </a:r>
          </a:p>
          <a:p>
            <a:pPr lvl="1">
              <a:defRPr/>
            </a:pPr>
            <a:r>
              <a:rPr lang="zh-CN" altLang="en-US" sz="2400" dirty="0"/>
              <a:t>如果</a:t>
            </a:r>
            <a:r>
              <a:rPr lang="en-US" altLang="zh-CN" sz="2400" i="1" dirty="0"/>
              <a:t>S</a:t>
            </a:r>
            <a:r>
              <a:rPr lang="en-US" altLang="zh-CN" sz="2400" i="1" baseline="-25000" dirty="0"/>
              <a:t>u</a:t>
            </a:r>
            <a:r>
              <a:rPr lang="en-US" altLang="zh-CN" sz="2400" dirty="0"/>
              <a:t>(</a:t>
            </a:r>
            <a:r>
              <a:rPr lang="en-US" altLang="zh-CN" sz="2400" i="1" dirty="0"/>
              <a:t>d</a:t>
            </a:r>
            <a:r>
              <a:rPr lang="en-US" altLang="zh-CN" sz="2400" dirty="0"/>
              <a:t>)=6</a:t>
            </a:r>
            <a:r>
              <a:rPr lang="zh-CN" altLang="en-US" sz="2400" dirty="0"/>
              <a:t>，则收到从</a:t>
            </a:r>
            <a:r>
              <a:rPr lang="en-US" altLang="zh-CN" sz="2400" i="1" dirty="0"/>
              <a:t>u</a:t>
            </a:r>
            <a:r>
              <a:rPr lang="zh-CN" altLang="en-US" sz="2400" dirty="0"/>
              <a:t>传输的</a:t>
            </a:r>
            <a:r>
              <a:rPr lang="en-US" altLang="zh-CN" sz="2400" dirty="0"/>
              <a:t>bit</a:t>
            </a:r>
            <a:r>
              <a:rPr lang="zh-CN" altLang="en-US" sz="2400" dirty="0"/>
              <a:t>‘</a:t>
            </a:r>
            <a:r>
              <a:rPr lang="en-US" altLang="zh-CN" sz="2400" dirty="0"/>
              <a:t>1</a:t>
            </a:r>
            <a:r>
              <a:rPr lang="zh-CN" altLang="en-US" sz="2400" dirty="0"/>
              <a:t>’</a:t>
            </a:r>
            <a:endParaRPr lang="en-US" altLang="zh-CN" sz="2400" dirty="0"/>
          </a:p>
          <a:p>
            <a:pPr lvl="1">
              <a:defRPr/>
            </a:pPr>
            <a:r>
              <a:rPr lang="zh-CN" altLang="en-US" sz="2400" dirty="0"/>
              <a:t>如果</a:t>
            </a:r>
            <a:r>
              <a:rPr lang="en-US" altLang="zh-CN" sz="2400" i="1" dirty="0"/>
              <a:t>S</a:t>
            </a:r>
            <a:r>
              <a:rPr lang="en-US" altLang="zh-CN" sz="2400" i="1" baseline="-25000" dirty="0"/>
              <a:t>u</a:t>
            </a:r>
            <a:r>
              <a:rPr lang="en-US" altLang="zh-CN" sz="2400" dirty="0"/>
              <a:t>(</a:t>
            </a:r>
            <a:r>
              <a:rPr lang="en-US" altLang="zh-CN" sz="2400" i="1" dirty="0"/>
              <a:t>d</a:t>
            </a:r>
            <a:r>
              <a:rPr lang="en-US" altLang="zh-CN" sz="2400" dirty="0"/>
              <a:t>)= -6</a:t>
            </a:r>
            <a:r>
              <a:rPr lang="zh-CN" altLang="en-US" sz="2400" dirty="0"/>
              <a:t>，则收到从</a:t>
            </a:r>
            <a:r>
              <a:rPr lang="en-US" altLang="zh-CN" sz="2400" i="1" dirty="0"/>
              <a:t>u</a:t>
            </a:r>
            <a:r>
              <a:rPr lang="zh-CN" altLang="en-US" sz="2400" dirty="0"/>
              <a:t>传输的</a:t>
            </a:r>
            <a:r>
              <a:rPr lang="en-US" altLang="zh-CN" sz="2400" dirty="0"/>
              <a:t>bit</a:t>
            </a:r>
            <a:r>
              <a:rPr lang="zh-CN" altLang="en-US" sz="2400" dirty="0"/>
              <a:t>‘</a:t>
            </a:r>
            <a:r>
              <a:rPr lang="en-US" altLang="zh-CN" sz="2400" dirty="0"/>
              <a:t>-1</a:t>
            </a:r>
            <a:r>
              <a:rPr lang="zh-CN" altLang="en-US" sz="2400" dirty="0"/>
              <a:t>’</a:t>
            </a:r>
            <a:endParaRPr lang="en-US" altLang="zh-CN" sz="2400" dirty="0"/>
          </a:p>
          <a:p>
            <a:pPr lvl="1">
              <a:defRPr/>
            </a:pPr>
            <a:r>
              <a:rPr lang="zh-CN" altLang="en-US" sz="2400" dirty="0"/>
              <a:t>如果</a:t>
            </a:r>
            <a:r>
              <a:rPr lang="en-US" altLang="zh-CN" sz="2400" i="1" dirty="0"/>
              <a:t>S</a:t>
            </a:r>
            <a:r>
              <a:rPr lang="en-US" altLang="zh-CN" sz="2400" i="1" baseline="-25000" dirty="0"/>
              <a:t>u</a:t>
            </a:r>
            <a:r>
              <a:rPr lang="en-US" altLang="zh-CN" sz="2400" dirty="0"/>
              <a:t>(</a:t>
            </a:r>
            <a:r>
              <a:rPr lang="en-US" altLang="zh-CN" sz="2400" i="1" dirty="0"/>
              <a:t>d</a:t>
            </a:r>
            <a:r>
              <a:rPr lang="en-US" altLang="zh-CN" sz="2400" dirty="0"/>
              <a:t>)=0</a:t>
            </a:r>
            <a:r>
              <a:rPr lang="zh-CN" altLang="en-US" sz="2400" dirty="0"/>
              <a:t>，则收到从其他用户发送的信号，或者噪声</a:t>
            </a:r>
            <a:endParaRPr lang="en-US" altLang="zh-CN" sz="2400" dirty="0"/>
          </a:p>
          <a:p>
            <a:pPr>
              <a:defRPr/>
            </a:pPr>
            <a:r>
              <a:rPr lang="zh-CN" altLang="en-US" sz="2800" dirty="0">
                <a:cs typeface="+mn-cs"/>
              </a:rPr>
              <a:t>例</a:t>
            </a:r>
            <a:endParaRPr lang="en-US" altLang="zh-CN" sz="2800" dirty="0">
              <a:cs typeface="+mn-cs"/>
            </a:endParaRPr>
          </a:p>
          <a:p>
            <a:pPr lvl="1">
              <a:defRPr/>
            </a:pPr>
            <a:r>
              <a:rPr lang="zh-CN" altLang="en-US" sz="2400" dirty="0"/>
              <a:t>用户</a:t>
            </a:r>
            <a:r>
              <a:rPr lang="en-US" altLang="zh-CN" sz="2400" dirty="0"/>
              <a:t>A</a:t>
            </a:r>
            <a:r>
              <a:rPr lang="zh-CN" altLang="en-US" sz="2400" dirty="0"/>
              <a:t>的</a:t>
            </a:r>
            <a:r>
              <a:rPr lang="en-US" altLang="zh-CN" sz="2400" dirty="0"/>
              <a:t>code = &lt;1, -1, -1, 1, -1, 1&gt;</a:t>
            </a:r>
          </a:p>
          <a:p>
            <a:pPr lvl="1">
              <a:defRPr/>
            </a:pPr>
            <a:r>
              <a:rPr lang="zh-CN" altLang="en-US" sz="2400" dirty="0"/>
              <a:t>用户</a:t>
            </a:r>
            <a:r>
              <a:rPr lang="en-US" altLang="zh-CN" sz="2400" dirty="0"/>
              <a:t>B</a:t>
            </a:r>
            <a:r>
              <a:rPr lang="zh-CN" altLang="en-US" sz="2400" dirty="0"/>
              <a:t>的</a:t>
            </a:r>
            <a:r>
              <a:rPr lang="en-US" altLang="zh-CN" sz="2400" dirty="0"/>
              <a:t>code = &lt;1, 1, -1, -1, 1, 1&gt;</a:t>
            </a:r>
          </a:p>
          <a:p>
            <a:pPr lvl="1">
              <a:defRPr/>
            </a:pPr>
            <a:r>
              <a:rPr lang="zh-CN" altLang="en-US" sz="2400" dirty="0"/>
              <a:t>用户</a:t>
            </a:r>
            <a:r>
              <a:rPr lang="en-US" altLang="zh-CN" sz="2400" dirty="0"/>
              <a:t>C</a:t>
            </a:r>
            <a:r>
              <a:rPr lang="zh-CN" altLang="en-US" sz="2400" dirty="0"/>
              <a:t>的</a:t>
            </a:r>
            <a:r>
              <a:rPr lang="en-US" altLang="zh-CN" sz="2400" dirty="0"/>
              <a:t>code = &lt;1, 1, -1, 1, 1, -1&gt;</a:t>
            </a:r>
          </a:p>
          <a:p>
            <a:pPr>
              <a:defRPr/>
            </a:pPr>
            <a:r>
              <a:rPr lang="zh-CN" altLang="en-US" sz="2800" dirty="0">
                <a:cs typeface="+mn-cs"/>
              </a:rPr>
              <a:t>对任意两个用户</a:t>
            </a:r>
            <a:r>
              <a:rPr lang="en-US" altLang="zh-CN" sz="2800" i="1" dirty="0">
                <a:cs typeface="+mn-cs"/>
              </a:rPr>
              <a:t>A</a:t>
            </a:r>
            <a:r>
              <a:rPr lang="zh-CN" altLang="en-US" sz="2800" dirty="0">
                <a:cs typeface="+mn-cs"/>
              </a:rPr>
              <a:t>和</a:t>
            </a:r>
            <a:r>
              <a:rPr lang="en-US" altLang="zh-CN" sz="2800" i="1" dirty="0">
                <a:cs typeface="+mn-cs"/>
              </a:rPr>
              <a:t>B</a:t>
            </a:r>
            <a:r>
              <a:rPr lang="zh-CN" altLang="en-US" sz="2800" dirty="0">
                <a:cs typeface="+mn-cs"/>
              </a:rPr>
              <a:t>，</a:t>
            </a:r>
            <a:r>
              <a:rPr lang="en-US" altLang="zh-CN" sz="2800" i="1" dirty="0">
                <a:cs typeface="+mn-cs"/>
              </a:rPr>
              <a:t>S</a:t>
            </a:r>
            <a:r>
              <a:rPr lang="en-US" altLang="zh-CN" sz="2800" i="1" baseline="-25000" dirty="0">
                <a:cs typeface="+mn-cs"/>
              </a:rPr>
              <a:t>A</a:t>
            </a:r>
            <a:r>
              <a:rPr lang="en-US" altLang="zh-CN" sz="2800" dirty="0">
                <a:cs typeface="+mn-cs"/>
              </a:rPr>
              <a:t>(</a:t>
            </a:r>
            <a:r>
              <a:rPr lang="en-US" altLang="zh-CN" sz="2800" i="1" dirty="0" err="1">
                <a:cs typeface="+mn-cs"/>
              </a:rPr>
              <a:t>c</a:t>
            </a:r>
            <a:r>
              <a:rPr lang="en-US" altLang="zh-CN" sz="2800" i="1" baseline="-25000" dirty="0" err="1">
                <a:cs typeface="+mn-cs"/>
              </a:rPr>
              <a:t>B</a:t>
            </a:r>
            <a:r>
              <a:rPr lang="en-US" altLang="zh-CN" sz="2800" dirty="0">
                <a:cs typeface="+mn-cs"/>
              </a:rPr>
              <a:t>)=</a:t>
            </a:r>
            <a:r>
              <a:rPr lang="en-US" altLang="zh-CN" sz="2800" i="1" dirty="0">
                <a:cs typeface="+mn-cs"/>
              </a:rPr>
              <a:t>S</a:t>
            </a:r>
            <a:r>
              <a:rPr lang="en-US" altLang="zh-CN" sz="2800" i="1" baseline="-25000" dirty="0">
                <a:cs typeface="+mn-cs"/>
              </a:rPr>
              <a:t>B</a:t>
            </a:r>
            <a:r>
              <a:rPr lang="en-US" altLang="zh-CN" sz="2800" dirty="0">
                <a:cs typeface="+mn-cs"/>
              </a:rPr>
              <a:t>(</a:t>
            </a:r>
            <a:r>
              <a:rPr lang="en-US" altLang="zh-CN" sz="2800" i="1" dirty="0" err="1">
                <a:cs typeface="+mn-cs"/>
              </a:rPr>
              <a:t>c</a:t>
            </a:r>
            <a:r>
              <a:rPr lang="en-US" altLang="zh-CN" sz="2800" i="1" baseline="-25000" dirty="0" err="1">
                <a:cs typeface="+mn-cs"/>
              </a:rPr>
              <a:t>A</a:t>
            </a:r>
            <a:r>
              <a:rPr lang="en-US" altLang="zh-CN" sz="2800" dirty="0">
                <a:cs typeface="+mn-cs"/>
              </a:rPr>
              <a:t>)=0</a:t>
            </a:r>
            <a:r>
              <a:rPr lang="zh-CN" altLang="en-US" sz="2800" dirty="0">
                <a:cs typeface="+mn-cs"/>
              </a:rPr>
              <a:t>，则</a:t>
            </a:r>
            <a:r>
              <a:rPr lang="en-US" altLang="zh-CN" sz="2800" i="1" dirty="0">
                <a:cs typeface="+mn-cs"/>
              </a:rPr>
              <a:t>A</a:t>
            </a:r>
            <a:r>
              <a:rPr lang="zh-CN" altLang="en-US" sz="2800" dirty="0">
                <a:cs typeface="+mn-cs"/>
              </a:rPr>
              <a:t>和</a:t>
            </a:r>
            <a:r>
              <a:rPr lang="en-US" altLang="zh-CN" sz="2800" i="1" dirty="0">
                <a:cs typeface="+mn-cs"/>
              </a:rPr>
              <a:t>B</a:t>
            </a:r>
            <a:r>
              <a:rPr lang="zh-CN" altLang="en-US" sz="2800" dirty="0">
                <a:cs typeface="+mn-cs"/>
              </a:rPr>
              <a:t>的</a:t>
            </a:r>
            <a:r>
              <a:rPr lang="en-US" altLang="zh-CN" sz="2800" dirty="0">
                <a:cs typeface="+mn-cs"/>
              </a:rPr>
              <a:t>code</a:t>
            </a:r>
            <a:r>
              <a:rPr lang="zh-CN" altLang="en-US" sz="2800" dirty="0">
                <a:cs typeface="+mn-cs"/>
              </a:rPr>
              <a:t>正交</a:t>
            </a:r>
            <a:endParaRPr lang="en-US" altLang="zh-CN" sz="2800" dirty="0">
              <a:cs typeface="+mn-cs"/>
            </a:endParaRPr>
          </a:p>
          <a:p>
            <a:pPr lvl="1">
              <a:defRPr/>
            </a:pPr>
            <a:r>
              <a:rPr lang="en-US" altLang="zh-CN" sz="2400" dirty="0"/>
              <a:t>code</a:t>
            </a:r>
            <a:r>
              <a:rPr lang="zh-CN" altLang="en-US" sz="2400" dirty="0"/>
              <a:t>正交是</a:t>
            </a:r>
            <a:r>
              <a:rPr lang="en-US" altLang="zh-CN" sz="2400" dirty="0"/>
              <a:t>CDMA</a:t>
            </a:r>
            <a:r>
              <a:rPr lang="zh-CN" altLang="en-US" sz="2400" dirty="0"/>
              <a:t>的前提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0CE1BC-503D-445E-BA0D-2EDCC95D008D}" type="slidenum">
              <a:rPr lang="zh-CN" altLang="en-US" smtClean="0"/>
              <a:t>37</a:t>
            </a:fld>
            <a:endParaRPr lang="zh-CN" altLang="en-US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55650" y="1217613"/>
          <a:ext cx="7239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3" imgW="89916000" imgH="5486400" progId="Equation.DSMT4">
                  <p:embed/>
                </p:oleObj>
              </mc:Choice>
              <mc:Fallback>
                <p:oleObj name="Equation" r:id="rId3" imgW="89916000" imgH="54864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217613"/>
                        <a:ext cx="7239000" cy="482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900165-2001-41E6-ADB8-B0CD8231E2A5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620713"/>
            <a:ext cx="7632700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r>
              <a:rPr lang="zh-CN" altLang="en-US"/>
              <a:t>解码的过程是线性运算，因此如果用户</a:t>
            </a:r>
            <a:r>
              <a:rPr lang="en-US" altLang="zh-CN" i="1"/>
              <a:t>A</a:t>
            </a:r>
            <a:r>
              <a:rPr lang="zh-CN" altLang="en-US"/>
              <a:t>和</a:t>
            </a:r>
            <a:r>
              <a:rPr lang="en-US" altLang="zh-CN" i="1"/>
              <a:t>B</a:t>
            </a:r>
            <a:r>
              <a:rPr lang="zh-CN" altLang="en-US"/>
              <a:t>同时传输信号，接收端收到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+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zh-CN" altLang="en-US"/>
              <a:t>，则</a:t>
            </a:r>
            <a:endParaRPr lang="en-US" altLang="zh-CN"/>
          </a:p>
          <a:p>
            <a:pPr lvl="1"/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+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)+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)</a:t>
            </a:r>
          </a:p>
          <a:p>
            <a:pPr lvl="1"/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+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A</a:t>
            </a:r>
            <a:r>
              <a:rPr lang="en-US" altLang="zh-CN"/>
              <a:t>)+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(</a:t>
            </a:r>
            <a:r>
              <a:rPr lang="en-US" altLang="zh-CN" i="1"/>
              <a:t>s</a:t>
            </a:r>
            <a:r>
              <a:rPr lang="en-US" altLang="zh-CN" i="1" baseline="-25000"/>
              <a:t>B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CDMA</a:t>
            </a:r>
            <a:r>
              <a:rPr lang="zh-CN" altLang="en-US"/>
              <a:t>实现多个用户复用信道</a:t>
            </a:r>
            <a:endParaRPr lang="en-US" altLang="zh-CN"/>
          </a:p>
          <a:p>
            <a:r>
              <a:rPr lang="zh-CN" altLang="en-US"/>
              <a:t>完全正交的</a:t>
            </a:r>
            <a:r>
              <a:rPr lang="en-US" altLang="zh-CN"/>
              <a:t>code</a:t>
            </a:r>
            <a:r>
              <a:rPr lang="zh-CN" altLang="en-US"/>
              <a:t>比较难构造，在这例子里，</a:t>
            </a:r>
            <a:r>
              <a:rPr lang="en-US" altLang="zh-CN" i="1"/>
              <a:t> S</a:t>
            </a:r>
            <a:r>
              <a:rPr lang="en-US" altLang="zh-CN" i="1" baseline="-25000"/>
              <a:t>B</a:t>
            </a:r>
            <a:r>
              <a:rPr lang="en-US" altLang="zh-CN"/>
              <a:t>(</a:t>
            </a:r>
            <a:r>
              <a:rPr lang="en-US" altLang="zh-CN" i="1"/>
              <a:t>c</a:t>
            </a:r>
            <a:r>
              <a:rPr lang="en-US" altLang="zh-CN" i="1" baseline="-25000"/>
              <a:t>c</a:t>
            </a:r>
            <a:r>
              <a:rPr lang="en-US" altLang="zh-CN"/>
              <a:t>)=</a:t>
            </a:r>
            <a:r>
              <a:rPr lang="en-US" altLang="zh-CN" i="1"/>
              <a:t>S</a:t>
            </a:r>
            <a:r>
              <a:rPr lang="en-US" altLang="zh-CN" i="1" baseline="-25000"/>
              <a:t>c</a:t>
            </a:r>
            <a:r>
              <a:rPr lang="en-US" altLang="zh-CN"/>
              <a:t>(</a:t>
            </a:r>
            <a:r>
              <a:rPr lang="en-US" altLang="zh-CN" i="1"/>
              <a:t>c</a:t>
            </a:r>
            <a:r>
              <a:rPr lang="en-US" altLang="zh-CN" i="1" baseline="-25000"/>
              <a:t>B</a:t>
            </a:r>
            <a:r>
              <a:rPr lang="en-US" altLang="zh-CN"/>
              <a:t>)=2</a:t>
            </a:r>
            <a:r>
              <a:rPr lang="zh-CN" altLang="en-US"/>
              <a:t>，值比较小，仍然可以区分出用户的信号（</a:t>
            </a:r>
            <a:r>
              <a:rPr lang="en-US" altLang="zh-CN"/>
              <a:t>B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en-US"/>
              <a:t>相互有一定干扰）</a:t>
            </a:r>
            <a:endParaRPr lang="en-US" altLang="zh-CN"/>
          </a:p>
          <a:p>
            <a:pPr lvl="1">
              <a:buFont typeface="Wingdings" panose="05000000000000000000" pitchFamily="2" charset="2"/>
              <a:buNone/>
            </a:pPr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0F906C-16C8-4786-852A-A9E1812519C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45895-0A3D-466F-B8EB-A0B07D12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14313"/>
            <a:ext cx="8693150" cy="1342479"/>
          </a:xfrm>
        </p:spPr>
        <p:txBody>
          <a:bodyPr/>
          <a:lstStyle/>
          <a:p>
            <a:r>
              <a:rPr lang="zh-CN" altLang="en-US" sz="2800" dirty="0"/>
              <a:t>广域网通信技术：</a:t>
            </a:r>
            <a:r>
              <a:rPr lang="en-US" altLang="zh-CN" sz="2800" dirty="0"/>
              <a:t>LPWAN</a:t>
            </a:r>
            <a:r>
              <a:rPr lang="zh-CN" altLang="en-US" sz="2800" dirty="0"/>
              <a:t>（</a:t>
            </a:r>
            <a:r>
              <a:rPr lang="en-US" altLang="zh-CN" sz="2800" dirty="0"/>
              <a:t>low</a:t>
            </a:r>
            <a:r>
              <a:rPr lang="zh-CN" altLang="en-US" sz="2800" dirty="0"/>
              <a:t>－</a:t>
            </a:r>
            <a:r>
              <a:rPr lang="en-US" altLang="zh-CN" sz="2800" dirty="0"/>
              <a:t>power Wide</a:t>
            </a:r>
            <a:r>
              <a:rPr lang="zh-CN" altLang="en-US" sz="2800" dirty="0"/>
              <a:t>－</a:t>
            </a:r>
            <a:r>
              <a:rPr lang="en-US" altLang="zh-CN" sz="2800" dirty="0"/>
              <a:t>Area Network</a:t>
            </a:r>
            <a:r>
              <a:rPr lang="zh-CN" altLang="en-US" sz="2800" dirty="0"/>
              <a:t>，低功耗广域网）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EA4F61-48CC-4824-B6A7-0526AF28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99" y="1699997"/>
            <a:ext cx="8336202" cy="478400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9C06D0-BE1E-49F5-A13A-FA4C1EB1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38220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325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7A423F-736E-4A94-99E9-C50C689A115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781300"/>
            <a:ext cx="78232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836613"/>
            <a:ext cx="576103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427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F1885D-26B3-487D-B4DD-F20835C3902D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8532813" cy="57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DSSS</a:t>
            </a:r>
            <a:r>
              <a:rPr lang="zh-CN" altLang="en-US"/>
              <a:t>中使用</a:t>
            </a:r>
            <a:r>
              <a:rPr lang="en-US" altLang="zh-CN"/>
              <a:t>CDMA</a:t>
            </a:r>
            <a:endParaRPr lang="zh-CN" altLang="en-US"/>
          </a:p>
        </p:txBody>
      </p:sp>
      <p:sp>
        <p:nvSpPr>
          <p:cNvPr id="552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/>
              <a:t>n</a:t>
            </a:r>
            <a:r>
              <a:rPr lang="zh-CN" altLang="en-US"/>
              <a:t>个用户，使用</a:t>
            </a:r>
            <a:r>
              <a:rPr lang="en-US" altLang="zh-CN"/>
              <a:t>BPSK</a:t>
            </a:r>
            <a:r>
              <a:rPr lang="zh-CN" altLang="en-US"/>
              <a:t>调制的</a:t>
            </a:r>
            <a:r>
              <a:rPr lang="en-US" altLang="zh-CN"/>
              <a:t>DSSS</a:t>
            </a:r>
            <a:r>
              <a:rPr lang="zh-CN" altLang="en-US"/>
              <a:t>扩频技术和同一基站通信</a:t>
            </a:r>
            <a:endParaRPr lang="en-US" altLang="zh-CN"/>
          </a:p>
          <a:p>
            <a:pPr lvl="1"/>
            <a:r>
              <a:rPr lang="zh-CN" altLang="en-US"/>
              <a:t>经过</a:t>
            </a:r>
            <a:r>
              <a:rPr lang="en-US" altLang="zh-CN"/>
              <a:t>BPSK</a:t>
            </a:r>
            <a:r>
              <a:rPr lang="zh-CN" altLang="en-US"/>
              <a:t>调制的信号乘上扩频序列</a:t>
            </a:r>
            <a:r>
              <a:rPr lang="en-US" altLang="zh-CN" i="1"/>
              <a:t>c</a:t>
            </a:r>
            <a:r>
              <a:rPr lang="en-US" altLang="zh-CN"/>
              <a:t>(</a:t>
            </a:r>
            <a:r>
              <a:rPr lang="en-US" altLang="zh-CN" i="1"/>
              <a:t>t</a:t>
            </a:r>
            <a:r>
              <a:rPr lang="en-US" altLang="zh-CN"/>
              <a:t>)</a:t>
            </a:r>
            <a:r>
              <a:rPr lang="zh-CN" altLang="en-US"/>
              <a:t>，扩频序列即</a:t>
            </a:r>
            <a:r>
              <a:rPr lang="en-US" altLang="zh-CN"/>
              <a:t>CDMA</a:t>
            </a:r>
            <a:r>
              <a:rPr lang="zh-CN" altLang="en-US"/>
              <a:t>中用户的</a:t>
            </a:r>
            <a:r>
              <a:rPr lang="en-US" altLang="zh-CN"/>
              <a:t>code</a:t>
            </a:r>
          </a:p>
          <a:p>
            <a:pPr lvl="1"/>
            <a:r>
              <a:rPr lang="zh-CN" altLang="en-US"/>
              <a:t>基站接收的信号乘上用户的扩频序列，得到该用户的源信号（经过</a:t>
            </a:r>
            <a:r>
              <a:rPr lang="en-US" altLang="zh-CN"/>
              <a:t>BPSK</a:t>
            </a:r>
            <a:r>
              <a:rPr lang="zh-CN" altLang="en-US"/>
              <a:t>调制）</a:t>
            </a:r>
            <a:endParaRPr lang="en-US" altLang="zh-CN"/>
          </a:p>
          <a:p>
            <a:pPr lvl="2"/>
            <a:r>
              <a:rPr lang="zh-CN" altLang="en-US"/>
              <a:t>用户的信号能量被集中到</a:t>
            </a:r>
            <a:r>
              <a:rPr lang="en-US" altLang="zh-CN"/>
              <a:t>BPSK</a:t>
            </a:r>
            <a:r>
              <a:rPr lang="zh-CN" altLang="en-US"/>
              <a:t>调制信号的带宽中</a:t>
            </a:r>
            <a:endParaRPr lang="en-US" altLang="zh-CN"/>
          </a:p>
          <a:p>
            <a:pPr lvl="2"/>
            <a:r>
              <a:rPr lang="zh-CN" altLang="en-US"/>
              <a:t>其他用户的信号</a:t>
            </a:r>
            <a:r>
              <a:rPr lang="en-US" altLang="zh-CN"/>
              <a:t>+</a:t>
            </a:r>
            <a:r>
              <a:rPr lang="zh-CN" altLang="en-US"/>
              <a:t>噪声仍然分布在整个</a:t>
            </a:r>
            <a:r>
              <a:rPr lang="en-US" altLang="zh-CN" i="1"/>
              <a:t>W</a:t>
            </a:r>
            <a:r>
              <a:rPr lang="en-US" altLang="zh-CN" i="1" baseline="-25000"/>
              <a:t>s</a:t>
            </a:r>
            <a:r>
              <a:rPr lang="zh-CN" altLang="en-US"/>
              <a:t>带宽中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7FA1AB-9022-4E02-B4C1-1C8526F103F9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3A7BF8-89CE-4541-9D78-51E62D87C7BC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63" y="620713"/>
            <a:ext cx="9002712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跳频扩频（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FHSS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MFSK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实例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直序扩频（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DSSS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BPSK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实例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CDMA</a:t>
            </a:r>
          </a:p>
          <a:p>
            <a:r>
              <a:rPr lang="zh-CN" altLang="en-US"/>
              <a:t>扩频序列的生成</a:t>
            </a:r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44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扩频序列的生成</a:t>
            </a:r>
          </a:p>
        </p:txBody>
      </p:sp>
      <p:sp>
        <p:nvSpPr>
          <p:cNvPr id="5734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经过扩频</a:t>
            </a:r>
            <a:endParaRPr lang="en-US" altLang="zh-CN"/>
          </a:p>
          <a:p>
            <a:pPr lvl="1"/>
            <a:r>
              <a:rPr lang="zh-CN" altLang="en-US"/>
              <a:t>信号速率提高，所需带宽增加</a:t>
            </a:r>
            <a:endParaRPr lang="en-US" altLang="zh-CN"/>
          </a:p>
          <a:p>
            <a:pPr lvl="1"/>
            <a:r>
              <a:rPr lang="zh-CN" altLang="en-US"/>
              <a:t>扩频码应该</a:t>
            </a:r>
            <a:r>
              <a:rPr lang="en-US" altLang="zh-CN"/>
              <a:t>noise-like</a:t>
            </a:r>
          </a:p>
          <a:p>
            <a:pPr lvl="1"/>
            <a:r>
              <a:rPr lang="zh-CN" altLang="en-US"/>
              <a:t>不同用户的扩频码应不相关</a:t>
            </a:r>
            <a:endParaRPr lang="en-US" altLang="zh-CN"/>
          </a:p>
          <a:p>
            <a:r>
              <a:rPr lang="zh-CN" altLang="en-US"/>
              <a:t>两类扩频码</a:t>
            </a:r>
            <a:endParaRPr lang="en-US" altLang="zh-CN"/>
          </a:p>
          <a:p>
            <a:pPr lvl="1"/>
            <a:r>
              <a:rPr lang="zh-CN" altLang="en-US"/>
              <a:t>伪随机序列（</a:t>
            </a:r>
            <a:r>
              <a:rPr lang="en-US" altLang="zh-CN"/>
              <a:t>PN</a:t>
            </a:r>
            <a:r>
              <a:rPr lang="zh-CN" altLang="en-US"/>
              <a:t>序列），用于</a:t>
            </a:r>
            <a:r>
              <a:rPr lang="en-US" altLang="zh-CN"/>
              <a:t>FHSS</a:t>
            </a:r>
          </a:p>
          <a:p>
            <a:pPr lvl="1"/>
            <a:r>
              <a:rPr lang="zh-CN" altLang="en-US"/>
              <a:t>正交码，用于</a:t>
            </a:r>
            <a:r>
              <a:rPr lang="en-US" altLang="zh-CN"/>
              <a:t>DSSS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DSSS CDMA</a:t>
            </a:r>
            <a:r>
              <a:rPr lang="zh-CN" altLang="en-US"/>
              <a:t>中，</a:t>
            </a:r>
            <a:r>
              <a:rPr lang="en-US" altLang="zh-CN"/>
              <a:t>PN</a:t>
            </a:r>
            <a:r>
              <a:rPr lang="zh-CN" altLang="en-US"/>
              <a:t>序列和正交码同时使用</a:t>
            </a:r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D55BBA-34B4-485B-B2E3-721DCFD45299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PN</a:t>
            </a:r>
            <a:r>
              <a:rPr lang="zh-CN" altLang="en-US"/>
              <a:t>序列</a:t>
            </a:r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PN</a:t>
            </a:r>
            <a:r>
              <a:rPr lang="zh-CN" altLang="en-US" sz="2800"/>
              <a:t>生成器产生周期性的序列，序列看起来是随机的</a:t>
            </a:r>
            <a:endParaRPr lang="en-US" altLang="zh-CN" sz="2800"/>
          </a:p>
          <a:p>
            <a:r>
              <a:rPr lang="zh-CN" altLang="en-US" sz="2800"/>
              <a:t>通常用以下方法检查序列的随机性</a:t>
            </a:r>
            <a:endParaRPr lang="en-US" altLang="zh-CN" sz="2800"/>
          </a:p>
          <a:p>
            <a:pPr lvl="1"/>
            <a:r>
              <a:rPr lang="zh-CN" altLang="en-US" sz="2400"/>
              <a:t>均匀分布：序列中包含的数字分布应该是均匀的</a:t>
            </a:r>
            <a:endParaRPr lang="en-US" altLang="zh-CN" sz="2400"/>
          </a:p>
          <a:p>
            <a:pPr lvl="2"/>
            <a:r>
              <a:rPr lang="en-US" altLang="zh-CN" sz="2000"/>
              <a:t>1</a:t>
            </a:r>
            <a:r>
              <a:rPr lang="zh-CN" altLang="en-US" sz="2000"/>
              <a:t>和</a:t>
            </a:r>
            <a:r>
              <a:rPr lang="en-US" altLang="zh-CN" sz="2000"/>
              <a:t>0</a:t>
            </a:r>
            <a:r>
              <a:rPr lang="zh-CN" altLang="en-US" sz="2000"/>
              <a:t>同分布</a:t>
            </a:r>
            <a:endParaRPr lang="en-US" altLang="zh-CN" sz="2000"/>
          </a:p>
          <a:p>
            <a:pPr lvl="1"/>
            <a:r>
              <a:rPr lang="zh-CN" altLang="en-US" sz="2400"/>
              <a:t>独立：无法从其它数字推测出序列中某个数字</a:t>
            </a:r>
            <a:endParaRPr lang="en-US" altLang="zh-CN" sz="2400"/>
          </a:p>
          <a:p>
            <a:pPr lvl="1"/>
            <a:r>
              <a:rPr lang="zh-CN" altLang="en-US" sz="2400"/>
              <a:t>相关（</a:t>
            </a:r>
            <a:r>
              <a:rPr lang="en-US" altLang="zh-CN" sz="2400"/>
              <a:t>correlation</a:t>
            </a:r>
            <a:r>
              <a:rPr lang="zh-CN" altLang="en-US" sz="2400"/>
              <a:t>）性：扩频通信需要的性质</a:t>
            </a:r>
            <a:endParaRPr lang="en-US" altLang="zh-CN" sz="2400"/>
          </a:p>
          <a:p>
            <a:r>
              <a:rPr lang="zh-CN" altLang="en-US" sz="2800"/>
              <a:t>除非产生</a:t>
            </a:r>
            <a:r>
              <a:rPr lang="en-US" altLang="zh-CN" sz="2800"/>
              <a:t>PN</a:t>
            </a:r>
            <a:r>
              <a:rPr lang="zh-CN" altLang="en-US" sz="2800"/>
              <a:t>序列的算法和初始</a:t>
            </a:r>
            <a:r>
              <a:rPr lang="en-US" altLang="zh-CN" sz="2800"/>
              <a:t>seed</a:t>
            </a:r>
            <a:r>
              <a:rPr lang="zh-CN" altLang="en-US" sz="2800"/>
              <a:t>已知，否则无法预测序列</a:t>
            </a:r>
            <a:endParaRPr lang="en-US" altLang="zh-CN" sz="2800"/>
          </a:p>
          <a:p>
            <a:pPr lvl="1"/>
            <a:r>
              <a:rPr lang="en-US" altLang="zh-CN" sz="2400"/>
              <a:t>rand()</a:t>
            </a:r>
            <a:r>
              <a:rPr lang="zh-CN" altLang="en-US" sz="2400"/>
              <a:t>，</a:t>
            </a:r>
            <a:r>
              <a:rPr lang="en-US" altLang="zh-CN" sz="2400"/>
              <a:t>srand()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DFA1EF-3D4C-47C9-B3FD-D788873F3D2E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Linear Feedback Shift Register</a:t>
            </a:r>
            <a:br>
              <a:rPr lang="en-US" altLang="zh-CN" sz="4000"/>
            </a:br>
            <a:r>
              <a:rPr lang="zh-CN" altLang="en-US" sz="4000"/>
              <a:t>产生伪随机序列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F94A0-DB5C-405B-B3C6-A4D377E3278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939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9750" y="1916113"/>
            <a:ext cx="7966075" cy="4321175"/>
          </a:xfr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21163"/>
            <a:ext cx="8469313" cy="263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内容占位符 2"/>
          <p:cNvSpPr>
            <a:spLocks noGrp="1"/>
          </p:cNvSpPr>
          <p:nvPr>
            <p:ph idx="1"/>
          </p:nvPr>
        </p:nvSpPr>
        <p:spPr>
          <a:xfrm>
            <a:off x="250825" y="549275"/>
            <a:ext cx="8704263" cy="5583238"/>
          </a:xfrm>
        </p:spPr>
        <p:txBody>
          <a:bodyPr/>
          <a:lstStyle/>
          <a:p>
            <a:r>
              <a:rPr lang="en-US" altLang="zh-CN"/>
              <a:t>LFSR</a:t>
            </a:r>
            <a:r>
              <a:rPr lang="zh-CN" altLang="en-US"/>
              <a:t>实现</a:t>
            </a:r>
            <a:r>
              <a:rPr lang="en-US" altLang="zh-CN"/>
              <a:t>PN</a:t>
            </a:r>
            <a:r>
              <a:rPr lang="zh-CN" altLang="en-US"/>
              <a:t>生成器</a:t>
            </a:r>
            <a:endParaRPr lang="en-US" altLang="zh-CN"/>
          </a:p>
          <a:p>
            <a:pPr lvl="1"/>
            <a:r>
              <a:rPr lang="zh-CN" altLang="en-US"/>
              <a:t>包含</a:t>
            </a:r>
            <a:r>
              <a:rPr lang="en-US" altLang="zh-CN" i="1"/>
              <a:t>n</a:t>
            </a:r>
            <a:r>
              <a:rPr lang="zh-CN" altLang="en-US"/>
              <a:t>个</a:t>
            </a:r>
            <a:r>
              <a:rPr lang="en-US" altLang="zh-CN"/>
              <a:t>bit </a:t>
            </a:r>
            <a:r>
              <a:rPr lang="zh-CN" altLang="en-US"/>
              <a:t>寄存器</a:t>
            </a:r>
          </a:p>
          <a:p>
            <a:pPr lvl="1"/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(</a:t>
            </a:r>
            <a:r>
              <a:rPr lang="en-US" altLang="zh-CN" i="1"/>
              <a:t>n</a:t>
            </a:r>
            <a:r>
              <a:rPr lang="en-US" altLang="zh-CN"/>
              <a:t>-1)</a:t>
            </a:r>
            <a:r>
              <a:rPr lang="zh-CN" altLang="en-US"/>
              <a:t>个</a:t>
            </a:r>
            <a:r>
              <a:rPr lang="en-US" altLang="zh-CN"/>
              <a:t>XOR</a:t>
            </a:r>
            <a:r>
              <a:rPr lang="zh-CN" altLang="en-US"/>
              <a:t>门</a:t>
            </a:r>
            <a:endParaRPr lang="en-US" altLang="zh-CN"/>
          </a:p>
          <a:p>
            <a:pPr lvl="1"/>
            <a:r>
              <a:rPr lang="zh-CN" altLang="en-US"/>
              <a:t>有无</a:t>
            </a:r>
            <a:r>
              <a:rPr lang="en-US" altLang="zh-CN"/>
              <a:t>XOR</a:t>
            </a:r>
            <a:r>
              <a:rPr lang="zh-CN" altLang="en-US"/>
              <a:t>门代表</a:t>
            </a:r>
            <a:r>
              <a:rPr lang="en-US" altLang="zh-CN"/>
              <a:t>PN</a:t>
            </a:r>
            <a:r>
              <a:rPr lang="zh-CN" altLang="en-US"/>
              <a:t>生成器对应的多项式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中是否有相关的项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例如，对于一个</a:t>
            </a:r>
            <a:r>
              <a:rPr lang="en-US" altLang="zh-CN"/>
              <a:t>4bit</a:t>
            </a:r>
            <a:r>
              <a:rPr lang="zh-CN" altLang="en-US"/>
              <a:t>的</a:t>
            </a:r>
            <a:r>
              <a:rPr lang="en-US" altLang="zh-CN"/>
              <a:t>LFSR</a:t>
            </a:r>
            <a:r>
              <a:rPr lang="zh-CN" altLang="en-US"/>
              <a:t>，如果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CA786D-8874-4535-9D80-9E083296B172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042988" y="3068638"/>
          <a:ext cx="5803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4" imgW="53035200" imgH="4876800" progId="Equation.DSMT4">
                  <p:embed/>
                </p:oleObj>
              </mc:Choice>
              <mc:Fallback>
                <p:oleObj name="Equation" r:id="rId4" imgW="53035200" imgH="48768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2988" y="3068638"/>
                        <a:ext cx="5803900" cy="533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6443663" y="3644900"/>
          <a:ext cx="18684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6" imgW="17068800" imgH="4876800" progId="Equation.DSMT4">
                  <p:embed/>
                </p:oleObj>
              </mc:Choice>
              <mc:Fallback>
                <p:oleObj name="Equation" r:id="rId6" imgW="17068800" imgH="4876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3663" y="3644900"/>
                        <a:ext cx="1868487" cy="533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第</a:t>
            </a:r>
            <a:r>
              <a:rPr lang="en-US" altLang="zh-CN" sz="2400"/>
              <a:t>15</a:t>
            </a:r>
            <a:r>
              <a:rPr lang="zh-CN" altLang="en-US" sz="2400"/>
              <a:t>个</a:t>
            </a:r>
            <a:r>
              <a:rPr lang="en-US" altLang="zh-CN" sz="2400"/>
              <a:t>bit</a:t>
            </a:r>
            <a:r>
              <a:rPr lang="zh-CN" altLang="en-US" sz="2400"/>
              <a:t>后</a:t>
            </a:r>
            <a:br>
              <a:rPr lang="en-US" altLang="zh-CN" sz="2400"/>
            </a:br>
            <a:r>
              <a:rPr lang="zh-CN" altLang="en-US" sz="2400"/>
              <a:t>开始重复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251C4-99E2-40CA-9F7D-18DBF85DE0B2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188913"/>
            <a:ext cx="6659562" cy="659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/>
              <a:t>扩频通信简介</a:t>
            </a:r>
          </a:p>
          <a:p>
            <a:r>
              <a:rPr lang="zh-CN" altLang="en-US">
                <a:sym typeface="+mn-ea"/>
              </a:rPr>
              <a:t>跳频扩频（</a:t>
            </a:r>
            <a:r>
              <a:rPr lang="en-US" altLang="zh-CN">
                <a:sym typeface="+mn-ea"/>
              </a:rPr>
              <a:t>FHSS</a:t>
            </a:r>
            <a:r>
              <a:rPr lang="zh-CN" altLang="en-US">
                <a:sym typeface="+mn-ea"/>
              </a:rPr>
              <a:t>）</a:t>
            </a:r>
          </a:p>
          <a:p>
            <a:pPr lvl="1"/>
            <a:r>
              <a:rPr lang="en-US" altLang="zh-CN">
                <a:sym typeface="+mn-ea"/>
              </a:rPr>
              <a:t>MFSK</a:t>
            </a:r>
            <a:r>
              <a:rPr lang="zh-CN" altLang="en-US">
                <a:sym typeface="+mn-ea"/>
              </a:rPr>
              <a:t>实例</a:t>
            </a:r>
          </a:p>
          <a:p>
            <a:r>
              <a:rPr lang="zh-CN" altLang="en-US"/>
              <a:t>直序扩频（</a:t>
            </a:r>
            <a:r>
              <a:rPr lang="en-US" altLang="zh-CN"/>
              <a:t>DSSS</a:t>
            </a:r>
            <a:r>
              <a:rPr lang="zh-CN" altLang="en-US"/>
              <a:t>）</a:t>
            </a:r>
          </a:p>
          <a:p>
            <a:pPr lvl="1"/>
            <a:r>
              <a:rPr lang="en-US" altLang="zh-CN"/>
              <a:t>BPSK</a:t>
            </a:r>
            <a:r>
              <a:rPr lang="zh-CN" altLang="en-US"/>
              <a:t>实例</a:t>
            </a:r>
          </a:p>
          <a:p>
            <a:pPr lvl="1"/>
            <a:r>
              <a:rPr lang="en-US" altLang="zh-CN"/>
              <a:t>CDMA</a:t>
            </a:r>
          </a:p>
          <a:p>
            <a:r>
              <a:rPr lang="zh-CN" altLang="en-US"/>
              <a:t>扩频序列的生成</a:t>
            </a:r>
          </a:p>
          <a:p>
            <a:pPr lvl="1"/>
            <a:r>
              <a:rPr lang="en-US" altLang="zh-CN"/>
              <a:t>PN</a:t>
            </a:r>
            <a:r>
              <a:rPr lang="zh-CN" altLang="en-US"/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5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en-US" altLang="zh-CN" sz="2800"/>
              <a:t> </a:t>
            </a:r>
            <a:r>
              <a:rPr lang="zh-CN" altLang="en-US" sz="2800"/>
              <a:t>不同的初始状态</a:t>
            </a:r>
            <a:br>
              <a:rPr lang="en-US" altLang="zh-CN" sz="2800"/>
            </a:br>
            <a:r>
              <a:rPr lang="zh-CN" altLang="en-US" sz="2800"/>
              <a:t>产生不同的输出</a:t>
            </a:r>
            <a:endParaRPr lang="en-US" altLang="zh-CN" sz="2800"/>
          </a:p>
          <a:p>
            <a:pPr lvl="1"/>
            <a:r>
              <a:rPr lang="en-US" altLang="zh-CN" sz="2400"/>
              <a:t>0000</a:t>
            </a:r>
            <a:r>
              <a:rPr lang="zh-CN" altLang="en-US" sz="2400"/>
              <a:t>除外</a:t>
            </a:r>
            <a:endParaRPr lang="en-US" altLang="zh-CN" sz="2400"/>
          </a:p>
          <a:p>
            <a:r>
              <a:rPr lang="zh-CN" altLang="en-US" sz="2800"/>
              <a:t>但是它们是同一个</a:t>
            </a:r>
            <a:br>
              <a:rPr lang="en-US" altLang="zh-CN" sz="2800"/>
            </a:br>
            <a:r>
              <a:rPr lang="en-US" altLang="zh-CN" sz="2800" i="1"/>
              <a:t>m</a:t>
            </a:r>
            <a:r>
              <a:rPr lang="en-US" altLang="zh-CN" sz="2800"/>
              <a:t>-</a:t>
            </a:r>
            <a:r>
              <a:rPr lang="zh-CN" altLang="en-US" sz="2800"/>
              <a:t>序列</a:t>
            </a:r>
            <a:endParaRPr lang="en-US" altLang="zh-CN" sz="2800"/>
          </a:p>
          <a:p>
            <a:pPr lvl="1"/>
            <a:r>
              <a:rPr lang="zh-CN" altLang="en-US" sz="2400"/>
              <a:t>循环可得</a:t>
            </a:r>
            <a:endParaRPr lang="en-US" altLang="zh-CN" sz="2400"/>
          </a:p>
          <a:p>
            <a:pPr lvl="1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BAC0B-E2CF-4336-B51D-4FC29C48993D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4029075" y="333375"/>
            <a:ext cx="511492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椭圆 1"/>
          <p:cNvSpPr/>
          <p:nvPr/>
        </p:nvSpPr>
        <p:spPr>
          <a:xfrm>
            <a:off x="971550" y="1557020"/>
            <a:ext cx="1584325" cy="57594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r>
              <a:rPr lang="en-US" altLang="zh-CN"/>
              <a:t>LFSR</a:t>
            </a:r>
            <a:r>
              <a:rPr lang="zh-CN" altLang="en-US"/>
              <a:t>产生的</a:t>
            </a:r>
            <a:r>
              <a:rPr lang="en-US" altLang="zh-CN"/>
              <a:t>PN</a:t>
            </a:r>
            <a:r>
              <a:rPr lang="zh-CN" altLang="en-US"/>
              <a:t>序列最长周期是</a:t>
            </a:r>
            <a:r>
              <a:rPr lang="en-US" altLang="zh-CN" i="1"/>
              <a:t>N</a:t>
            </a:r>
            <a:r>
              <a:rPr lang="en-US" altLang="zh-CN"/>
              <a:t>=2</a:t>
            </a:r>
            <a:r>
              <a:rPr lang="en-US" altLang="zh-CN" i="1" baseline="30000"/>
              <a:t>n</a:t>
            </a:r>
            <a:r>
              <a:rPr lang="en-US" altLang="zh-CN"/>
              <a:t>-1</a:t>
            </a:r>
            <a:r>
              <a:rPr lang="zh-CN" altLang="en-US"/>
              <a:t>，这个序列被称为</a:t>
            </a:r>
            <a:r>
              <a:rPr lang="en-US" altLang="zh-CN" i="1"/>
              <a:t>m</a:t>
            </a:r>
            <a:r>
              <a:rPr lang="en-US" altLang="zh-CN"/>
              <a:t>-</a:t>
            </a:r>
            <a:r>
              <a:rPr lang="zh-CN" altLang="en-US"/>
              <a:t>序列，</a:t>
            </a:r>
            <a:endParaRPr lang="en-US" altLang="zh-CN"/>
          </a:p>
          <a:p>
            <a:r>
              <a:rPr lang="zh-CN" altLang="en-US"/>
              <a:t>一个</a:t>
            </a:r>
            <a:r>
              <a:rPr lang="en-US" altLang="zh-CN"/>
              <a:t>LFSR</a:t>
            </a:r>
            <a:r>
              <a:rPr lang="zh-CN" altLang="en-US"/>
              <a:t>可以用一个多项式表示为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多项式的好处在于，计算</a:t>
            </a:r>
            <a:r>
              <a:rPr lang="en-US" altLang="zh-CN"/>
              <a:t>1/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，可以很方便地获得这个</a:t>
            </a:r>
            <a:r>
              <a:rPr lang="en-US" altLang="zh-CN"/>
              <a:t>LFSR</a:t>
            </a:r>
            <a:r>
              <a:rPr lang="zh-CN" altLang="en-US"/>
              <a:t>产生的序列</a:t>
            </a:r>
            <a:endParaRPr lang="en-US" altLang="zh-CN"/>
          </a:p>
          <a:p>
            <a:pPr lvl="1"/>
            <a:r>
              <a:rPr lang="zh-CN" altLang="en-US"/>
              <a:t>例如对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)=1+</a:t>
            </a:r>
            <a:r>
              <a:rPr lang="en-US" altLang="zh-CN" i="1"/>
              <a:t>X</a:t>
            </a:r>
            <a:r>
              <a:rPr lang="en-US" altLang="zh-CN"/>
              <a:t>+</a:t>
            </a:r>
            <a:r>
              <a:rPr lang="en-US" altLang="zh-CN" i="1"/>
              <a:t>X</a:t>
            </a:r>
            <a:r>
              <a:rPr lang="en-US" altLang="zh-CN" baseline="30000"/>
              <a:t>3</a:t>
            </a:r>
            <a:r>
              <a:rPr lang="zh-CN" altLang="en-US"/>
              <a:t>，计算结果为</a:t>
            </a:r>
            <a:br>
              <a:rPr lang="en-US" altLang="zh-CN"/>
            </a:br>
            <a:r>
              <a:rPr lang="en-US" altLang="zh-CN"/>
              <a:t>1+</a:t>
            </a:r>
            <a:r>
              <a:rPr lang="en-US" altLang="zh-CN" i="1"/>
              <a:t>X</a:t>
            </a:r>
            <a:r>
              <a:rPr lang="en-US" altLang="zh-CN"/>
              <a:t>+</a:t>
            </a:r>
            <a:r>
              <a:rPr lang="en-US" altLang="zh-CN" i="1"/>
              <a:t>X</a:t>
            </a:r>
            <a:r>
              <a:rPr lang="en-US" altLang="zh-CN" baseline="30000"/>
              <a:t>2</a:t>
            </a:r>
            <a:r>
              <a:rPr lang="en-US" altLang="zh-CN"/>
              <a:t>+(0×</a:t>
            </a:r>
            <a:r>
              <a:rPr lang="en-US" altLang="zh-CN" i="1"/>
              <a:t>X</a:t>
            </a:r>
            <a:r>
              <a:rPr lang="en-US" altLang="zh-CN" baseline="30000"/>
              <a:t>3</a:t>
            </a:r>
            <a:r>
              <a:rPr lang="en-US" altLang="zh-CN"/>
              <a:t>)+</a:t>
            </a:r>
            <a:r>
              <a:rPr lang="en-US" altLang="zh-CN" i="1"/>
              <a:t>X</a:t>
            </a:r>
            <a:r>
              <a:rPr lang="en-US" altLang="zh-CN" baseline="30000"/>
              <a:t>4</a:t>
            </a:r>
            <a:r>
              <a:rPr lang="en-US" altLang="zh-CN"/>
              <a:t>+(0×</a:t>
            </a:r>
            <a:r>
              <a:rPr lang="en-US" altLang="zh-CN" i="1"/>
              <a:t>X</a:t>
            </a:r>
            <a:r>
              <a:rPr lang="en-US" altLang="zh-CN" baseline="30000"/>
              <a:t>5</a:t>
            </a:r>
            <a:r>
              <a:rPr lang="en-US" altLang="zh-CN"/>
              <a:t>)+(0×</a:t>
            </a:r>
            <a:r>
              <a:rPr lang="en-US" altLang="zh-CN" i="1"/>
              <a:t>X</a:t>
            </a:r>
            <a:r>
              <a:rPr lang="en-US" altLang="zh-CN" baseline="30000"/>
              <a:t>6</a:t>
            </a:r>
            <a:r>
              <a:rPr lang="en-US" altLang="zh-CN"/>
              <a:t>)+…</a:t>
            </a:r>
            <a:br>
              <a:rPr lang="en-US" altLang="zh-CN"/>
            </a:br>
            <a:r>
              <a:rPr lang="zh-CN" altLang="en-US"/>
              <a:t>因此，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对应的</a:t>
            </a:r>
            <a:r>
              <a:rPr lang="en-US" altLang="zh-CN"/>
              <a:t>LFSR</a:t>
            </a:r>
            <a:r>
              <a:rPr lang="zh-CN" altLang="en-US"/>
              <a:t>产生的序列是</a:t>
            </a:r>
            <a:r>
              <a:rPr lang="en-US" altLang="zh-CN"/>
              <a:t>1110100</a:t>
            </a:r>
            <a:r>
              <a:rPr lang="zh-CN" altLang="en-US"/>
              <a:t>，之后出现循环</a:t>
            </a:r>
            <a:endParaRPr lang="en-US" altLang="zh-CN"/>
          </a:p>
          <a:p>
            <a:pPr lvl="2"/>
            <a:r>
              <a:rPr lang="zh-CN" altLang="en-US"/>
              <a:t>可以发现这个序列就是</a:t>
            </a:r>
            <a:r>
              <a:rPr lang="en-US" altLang="zh-CN" i="1"/>
              <a:t>P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的</a:t>
            </a:r>
            <a:r>
              <a:rPr lang="en-US" altLang="zh-CN"/>
              <a:t>m-</a:t>
            </a:r>
            <a:r>
              <a:rPr lang="zh-CN" altLang="en-US"/>
              <a:t>序列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1042B4-181B-4BF9-9B23-A703E3EF9BC4}" type="slidenum">
              <a:rPr lang="zh-CN" altLang="en-US" smtClean="0"/>
              <a:t>51</a:t>
            </a:fld>
            <a:endParaRPr lang="zh-CN" altLang="en-US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684213" y="2205038"/>
          <a:ext cx="66754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Equation" r:id="rId4" imgW="60045600" imgH="5181600" progId="Equation.DSMT4">
                  <p:embed/>
                </p:oleObj>
              </mc:Choice>
              <mc:Fallback>
                <p:oleObj name="Equation" r:id="rId4" imgW="60045600" imgH="51816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4213" y="2205038"/>
                        <a:ext cx="6675437" cy="5762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6115050" y="621030"/>
            <a:ext cx="1584325" cy="57594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54520" y="1574165"/>
            <a:ext cx="2131060" cy="714375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C00000"/>
                </a:solidFill>
              </a:rPr>
              <a:t>一元多项式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CE36E-BD2B-4E35-98AE-9ECCA06A7C33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981075"/>
            <a:ext cx="68405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/>
              <a:t>一些产生</a:t>
            </a:r>
            <a:r>
              <a:rPr lang="en-US" altLang="zh-CN"/>
              <a:t>m-</a:t>
            </a:r>
            <a:r>
              <a:rPr lang="zh-CN" altLang="en-US"/>
              <a:t>序列的</a:t>
            </a:r>
            <a:r>
              <a:rPr lang="en-US" altLang="zh-CN"/>
              <a:t>LFSR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E1D4A0-A52C-4D71-9271-A95ACCB87A95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12875"/>
            <a:ext cx="9144000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>
              <a:defRPr/>
            </a:pPr>
            <a:r>
              <a:rPr lang="en-US" altLang="zh-CN" i="1" dirty="0">
                <a:cs typeface="+mn-cs"/>
              </a:rPr>
              <a:t>m</a:t>
            </a:r>
            <a:r>
              <a:rPr lang="en-US" altLang="zh-CN" dirty="0">
                <a:cs typeface="+mn-cs"/>
              </a:rPr>
              <a:t>-</a:t>
            </a:r>
            <a:r>
              <a:rPr lang="zh-CN" altLang="en-US" dirty="0">
                <a:cs typeface="+mn-cs"/>
              </a:rPr>
              <a:t>序列有以下性质</a:t>
            </a:r>
            <a:endParaRPr lang="en-US" altLang="zh-CN" dirty="0">
              <a:cs typeface="+mn-cs"/>
            </a:endParaRPr>
          </a:p>
          <a:p>
            <a:pPr lvl="1">
              <a:defRPr/>
            </a:pPr>
            <a:r>
              <a:rPr lang="zh-CN" altLang="en-US" dirty="0"/>
              <a:t>性质</a:t>
            </a:r>
            <a:r>
              <a:rPr lang="en-US" altLang="zh-CN" dirty="0"/>
              <a:t>1</a:t>
            </a:r>
            <a:r>
              <a:rPr lang="zh-CN" altLang="en-US" dirty="0"/>
              <a:t>：最多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en-US" altLang="zh-CN" baseline="30000" dirty="0"/>
              <a:t>-1</a:t>
            </a:r>
            <a:r>
              <a:rPr lang="zh-CN" altLang="en-US" dirty="0"/>
              <a:t>个“</a:t>
            </a:r>
            <a:r>
              <a:rPr lang="en-US" altLang="zh-CN" dirty="0"/>
              <a:t>1</a:t>
            </a:r>
            <a:r>
              <a:rPr lang="zh-CN" altLang="en-US" dirty="0"/>
              <a:t>”和</a:t>
            </a:r>
            <a:r>
              <a:rPr lang="en-US" altLang="zh-CN" dirty="0"/>
              <a:t> </a:t>
            </a:r>
            <a:r>
              <a:rPr lang="zh-CN" altLang="en-US" dirty="0"/>
              <a:t>最多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en-US" altLang="zh-CN" baseline="30000" dirty="0"/>
              <a:t>-1</a:t>
            </a:r>
            <a:r>
              <a:rPr lang="en-US" altLang="zh-CN" dirty="0"/>
              <a:t>-1</a:t>
            </a:r>
            <a:r>
              <a:rPr lang="zh-CN" altLang="en-US" dirty="0"/>
              <a:t>个“</a:t>
            </a:r>
            <a:r>
              <a:rPr lang="en-US" altLang="zh-CN" dirty="0"/>
              <a:t>0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性质</a:t>
            </a:r>
            <a:r>
              <a:rPr lang="en-US" altLang="zh-CN" dirty="0"/>
              <a:t>2</a:t>
            </a:r>
            <a:r>
              <a:rPr lang="zh-CN" altLang="en-US" dirty="0"/>
              <a:t>：使用一个长度为</a:t>
            </a:r>
            <a:r>
              <a:rPr lang="en-US" altLang="zh-CN" i="1" dirty="0"/>
              <a:t>n</a:t>
            </a:r>
            <a:r>
              <a:rPr lang="zh-CN" altLang="en-US" dirty="0"/>
              <a:t>的窗口在序列上滑动，则除了全为</a:t>
            </a:r>
            <a:r>
              <a:rPr lang="en-US" altLang="zh-CN" dirty="0"/>
              <a:t>0</a:t>
            </a:r>
            <a:r>
              <a:rPr lang="zh-CN" altLang="en-US" dirty="0"/>
              <a:t>的串，每种长为</a:t>
            </a:r>
            <a:r>
              <a:rPr lang="en-US" altLang="zh-CN" i="1" dirty="0"/>
              <a:t>n</a:t>
            </a:r>
            <a:r>
              <a:rPr lang="zh-CN" altLang="en-US" dirty="0"/>
              <a:t>的串模式仅出现一次，无重复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性质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90000"/>
              </a:lnSpc>
              <a:defRPr/>
            </a:pPr>
            <a:r>
              <a:rPr lang="zh-CN" altLang="en-US" dirty="0">
                <a:latin typeface="+mn-ea"/>
              </a:rPr>
              <a:t>包含一个全为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的长度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i="1" dirty="0"/>
              <a:t>n </a:t>
            </a:r>
            <a:r>
              <a:rPr lang="zh-CN" altLang="en-US" dirty="0">
                <a:latin typeface="+mn-ea"/>
              </a:rPr>
              <a:t>的串</a:t>
            </a:r>
            <a:endParaRPr lang="en-US" altLang="zh-CN" dirty="0">
              <a:latin typeface="+mn-ea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dirty="0">
                <a:latin typeface="+mn-ea"/>
              </a:rPr>
              <a:t>包含一个全为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的长度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i="1" dirty="0"/>
              <a:t>n-</a:t>
            </a:r>
            <a:r>
              <a:rPr lang="en-US" altLang="zh-CN" dirty="0"/>
              <a:t>1 </a:t>
            </a:r>
            <a:r>
              <a:rPr lang="zh-CN" altLang="en-US" dirty="0">
                <a:latin typeface="+mn-ea"/>
              </a:rPr>
              <a:t>的串</a:t>
            </a:r>
            <a:endParaRPr lang="en-US" altLang="zh-CN" dirty="0">
              <a:latin typeface="+mn-ea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dirty="0">
                <a:latin typeface="+mn-ea"/>
              </a:rPr>
              <a:t>包含一个全为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和一个全为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的长度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i="1" dirty="0"/>
              <a:t>n-</a:t>
            </a:r>
            <a:r>
              <a:rPr lang="en-US" altLang="zh-CN" dirty="0"/>
              <a:t>2 </a:t>
            </a:r>
            <a:r>
              <a:rPr lang="zh-CN" altLang="en-US" dirty="0">
                <a:latin typeface="+mn-ea"/>
              </a:rPr>
              <a:t>的串</a:t>
            </a:r>
            <a:endParaRPr lang="en-US" altLang="zh-CN" dirty="0">
              <a:latin typeface="+mn-ea"/>
            </a:endParaRPr>
          </a:p>
          <a:p>
            <a:pPr lvl="2">
              <a:lnSpc>
                <a:spcPct val="90000"/>
              </a:lnSpc>
              <a:defRPr/>
            </a:pPr>
            <a:r>
              <a:rPr lang="zh-CN" altLang="en-US" dirty="0">
                <a:latin typeface="+mn-ea"/>
              </a:rPr>
              <a:t>包含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个全为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个全为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的长度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i="1" dirty="0"/>
              <a:t>n-</a:t>
            </a:r>
            <a:r>
              <a:rPr lang="en-US" altLang="zh-CN" dirty="0"/>
              <a:t>3 </a:t>
            </a:r>
            <a:r>
              <a:rPr lang="zh-CN" altLang="en-US" dirty="0">
                <a:latin typeface="+mn-ea"/>
              </a:rPr>
              <a:t>的串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9BF19-71A8-4714-A5E7-69C39EE102C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>
              <a:defRPr/>
            </a:pPr>
            <a:r>
              <a:rPr lang="zh-CN" altLang="en-US" dirty="0">
                <a:latin typeface="+mn-ea"/>
              </a:rPr>
              <a:t>性质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：一个包含</a:t>
            </a:r>
            <a:r>
              <a:rPr lang="en-US" altLang="zh-CN" dirty="0">
                <a:latin typeface="+mn-ea"/>
              </a:rPr>
              <a:t>±1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i="1" dirty="0"/>
              <a:t>m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序列的周期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相关系数</a:t>
            </a:r>
            <a:r>
              <a:rPr lang="zh-CN" altLang="en-US" dirty="0">
                <a:latin typeface="+mn-ea"/>
              </a:rPr>
              <a:t>是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cs typeface="+mn-cs"/>
              </a:rPr>
              <a:t>相关系数</a:t>
            </a:r>
            <a:endParaRPr lang="en-US" altLang="zh-CN" dirty="0">
              <a:latin typeface="+mn-ea"/>
              <a:cs typeface="+mn-cs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一个</a:t>
            </a:r>
            <a:r>
              <a:rPr lang="en-US" altLang="zh-CN" dirty="0">
                <a:latin typeface="+mn-ea"/>
              </a:rPr>
              <a:t>±1</a:t>
            </a:r>
            <a:r>
              <a:rPr lang="zh-CN" altLang="en-US" dirty="0">
                <a:latin typeface="+mn-ea"/>
              </a:rPr>
              <a:t>序列的</a:t>
            </a:r>
            <a:r>
              <a:rPr lang="zh-CN" altLang="en-US" b="1" dirty="0">
                <a:latin typeface="+mn-ea"/>
              </a:rPr>
              <a:t>自相关系数</a:t>
            </a:r>
            <a:r>
              <a:rPr lang="zh-CN" altLang="en-US" dirty="0">
                <a:latin typeface="+mn-ea"/>
              </a:rPr>
              <a:t>定义为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  <a:p>
            <a:pPr lvl="1">
              <a:defRPr/>
            </a:pP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两个</a:t>
            </a:r>
            <a:r>
              <a:rPr lang="en-US" altLang="zh-CN" dirty="0">
                <a:latin typeface="+mn-ea"/>
              </a:rPr>
              <a:t>±1</a:t>
            </a:r>
            <a:r>
              <a:rPr lang="zh-CN" altLang="en-US" dirty="0">
                <a:latin typeface="+mn-ea"/>
              </a:rPr>
              <a:t>序列</a:t>
            </a:r>
            <a:r>
              <a:rPr lang="en-US" altLang="zh-CN" i="1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i="1" dirty="0">
                <a:latin typeface="+mn-ea"/>
              </a:rPr>
              <a:t>B 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b="1" dirty="0">
                <a:latin typeface="+mn-ea"/>
              </a:rPr>
              <a:t>互相关系数</a:t>
            </a:r>
            <a:endParaRPr lang="en-US" altLang="zh-CN" b="1" dirty="0">
              <a:latin typeface="+mn-ea"/>
            </a:endParaRP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042988" y="1341438"/>
          <a:ext cx="482441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Equation" r:id="rId3" imgW="49987200" imgH="14630400" progId="Equation.3">
                  <p:embed/>
                </p:oleObj>
              </mc:Choice>
              <mc:Fallback>
                <p:oleObj name="Equation" r:id="rId3" imgW="49987200" imgH="146304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2988" y="1341438"/>
                        <a:ext cx="4824412" cy="1409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1116013" y="3860800"/>
          <a:ext cx="23431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" name="Equation" r:id="rId5" imgW="26212800" imgH="9448800" progId="Equation.DSMT4">
                  <p:embed/>
                </p:oleObj>
              </mc:Choice>
              <mc:Fallback>
                <p:oleObj name="Equation" r:id="rId5" imgW="26212800" imgH="9448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3860800"/>
                        <a:ext cx="2343150" cy="844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209675" y="5373688"/>
          <a:ext cx="26416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" name="Equation" r:id="rId7" imgW="29565600" imgH="9448800" progId="Equation.DSMT4">
                  <p:embed/>
                </p:oleObj>
              </mc:Choice>
              <mc:Fallback>
                <p:oleObj name="Equation" r:id="rId7" imgW="29565600" imgH="944880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9675" y="5373688"/>
                        <a:ext cx="2641600" cy="844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704263" cy="5367338"/>
          </a:xfrm>
        </p:spPr>
        <p:txBody>
          <a:bodyPr/>
          <a:lstStyle/>
          <a:p>
            <a:pPr lvl="1"/>
            <a:r>
              <a:rPr lang="zh-CN" altLang="en-US"/>
              <a:t>相关系数取值在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+1</a:t>
            </a:r>
            <a:r>
              <a:rPr lang="zh-CN" altLang="en-US"/>
              <a:t>之间</a:t>
            </a:r>
            <a:endParaRPr lang="en-US" altLang="zh-CN"/>
          </a:p>
          <a:p>
            <a:pPr lvl="2"/>
            <a:r>
              <a:rPr lang="en-US" altLang="zh-CN"/>
              <a:t>+1</a:t>
            </a:r>
            <a:r>
              <a:rPr lang="zh-CN" altLang="en-US"/>
              <a:t>：两个序列、或者一个序列的前后部分完全相同</a:t>
            </a:r>
            <a:endParaRPr lang="en-US" altLang="zh-CN"/>
          </a:p>
          <a:p>
            <a:pPr lvl="2"/>
            <a:r>
              <a:rPr lang="en-US" altLang="zh-CN"/>
              <a:t>0</a:t>
            </a:r>
            <a:r>
              <a:rPr lang="zh-CN" altLang="en-US"/>
              <a:t>：两个序列、或者一个序列的前后部分完全独立</a:t>
            </a:r>
            <a:endParaRPr lang="en-US" altLang="zh-CN"/>
          </a:p>
          <a:p>
            <a:pPr lvl="2"/>
            <a:r>
              <a:rPr lang="en-US" altLang="zh-CN"/>
              <a:t>-1</a:t>
            </a:r>
            <a:r>
              <a:rPr lang="zh-CN" altLang="en-US"/>
              <a:t>：两个序列、或者一个序列的前后部分呈镜像关系</a:t>
            </a:r>
            <a:endParaRPr lang="en-US" altLang="zh-CN"/>
          </a:p>
          <a:p>
            <a:r>
              <a:rPr lang="en-US" altLang="zh-CN" i="1"/>
              <a:t>m</a:t>
            </a:r>
            <a:r>
              <a:rPr lang="en-US" altLang="zh-CN"/>
              <a:t>-</a:t>
            </a:r>
            <a:r>
              <a:rPr lang="zh-CN" altLang="en-US"/>
              <a:t>序列的自相关系数</a:t>
            </a:r>
            <a:endParaRPr lang="en-US" altLang="zh-CN"/>
          </a:p>
          <a:p>
            <a:pPr lvl="1"/>
            <a:r>
              <a:rPr lang="en-US" altLang="zh-CN" sz="2400" i="1"/>
              <a:t>m</a:t>
            </a:r>
            <a:r>
              <a:rPr lang="en-US" altLang="zh-CN" sz="2400"/>
              <a:t>-</a:t>
            </a:r>
            <a:r>
              <a:rPr lang="zh-CN" altLang="en-US" sz="2400"/>
              <a:t>序列和</a:t>
            </a:r>
            <a:r>
              <a:rPr lang="en-US" altLang="zh-CN" sz="2400" i="1"/>
              <a:t>m</a:t>
            </a:r>
            <a:r>
              <a:rPr lang="en-US" altLang="zh-CN" sz="2400"/>
              <a:t>=4</a:t>
            </a:r>
            <a:r>
              <a:rPr lang="zh-CN" altLang="en-US" sz="2400"/>
              <a:t>的情况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076CE-B0C2-4B6D-B0CA-510BBE46B6E1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3789363"/>
            <a:ext cx="6503987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pPr lvl="1"/>
            <a:endParaRPr lang="en-US" altLang="zh-CN" sz="24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CDMA</a:t>
            </a:r>
            <a:r>
              <a:rPr lang="zh-CN" altLang="en-US" sz="2800"/>
              <a:t>中使用</a:t>
            </a:r>
            <a:r>
              <a:rPr lang="en-US" altLang="zh-CN" sz="2800" i="1"/>
              <a:t>m</a:t>
            </a:r>
            <a:r>
              <a:rPr lang="en-US" altLang="zh-CN" sz="2800"/>
              <a:t>-</a:t>
            </a:r>
            <a:r>
              <a:rPr lang="zh-CN" altLang="en-US" sz="2800"/>
              <a:t>序列作为扩频码：</a:t>
            </a:r>
            <a:endParaRPr lang="en-US" altLang="zh-CN" sz="2800"/>
          </a:p>
          <a:p>
            <a:pPr lvl="1"/>
            <a:r>
              <a:rPr lang="en-US" altLang="zh-CN" sz="2400"/>
              <a:t>m-</a:t>
            </a:r>
            <a:r>
              <a:rPr lang="zh-CN" altLang="en-US" sz="2400"/>
              <a:t>序列和噪声的互相关系数很低，噪声容易被滤出</a:t>
            </a:r>
            <a:endParaRPr lang="en-US" altLang="zh-CN" sz="2400"/>
          </a:p>
          <a:p>
            <a:pPr lvl="1"/>
            <a:r>
              <a:rPr lang="zh-CN" altLang="en-US" sz="2400"/>
              <a:t>两个不同的</a:t>
            </a:r>
            <a:r>
              <a:rPr lang="en-US" altLang="zh-CN" sz="2400"/>
              <a:t>m-</a:t>
            </a:r>
            <a:r>
              <a:rPr lang="zh-CN" altLang="en-US" sz="2400"/>
              <a:t>序列互相关系数很低，多个用户相互干扰的程度很低</a:t>
            </a:r>
            <a:endParaRPr lang="en-US" altLang="zh-CN" sz="2400"/>
          </a:p>
          <a:p>
            <a:r>
              <a:rPr lang="zh-CN" altLang="en-US" sz="2800"/>
              <a:t>真正的随机序列是非周期的，无论如何移位，相关系数都很低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BD438-1E84-4D8C-9D3D-0ED3BB8DD3BC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620713"/>
            <a:ext cx="87407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跳频扩频（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FHSS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MFSK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实例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直序扩频（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DSSS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BPSK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实例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CDMA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扩频序列的生成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PN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序列</a:t>
            </a:r>
          </a:p>
          <a:p>
            <a:pPr lvl="1"/>
            <a:r>
              <a:rPr lang="zh-CN" altLang="en-US"/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58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黄金序列</a:t>
            </a:r>
          </a:p>
        </p:txBody>
      </p:sp>
      <p:sp>
        <p:nvSpPr>
          <p:cNvPr id="7373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m</a:t>
            </a:r>
            <a:r>
              <a:rPr lang="en-US" altLang="zh-CN" dirty="0"/>
              <a:t>-</a:t>
            </a:r>
            <a:r>
              <a:rPr lang="zh-CN" altLang="en-US" dirty="0"/>
              <a:t>序列并不适合直接作为</a:t>
            </a:r>
            <a:r>
              <a:rPr lang="en-US" altLang="zh-CN" dirty="0"/>
              <a:t>CDMA</a:t>
            </a:r>
            <a:r>
              <a:rPr lang="zh-CN" altLang="en-US" dirty="0"/>
              <a:t>中的用户</a:t>
            </a:r>
            <a:r>
              <a:rPr lang="en-US" altLang="zh-CN" dirty="0"/>
              <a:t>code</a:t>
            </a:r>
          </a:p>
          <a:p>
            <a:r>
              <a:rPr lang="zh-CN" altLang="en-US" dirty="0"/>
              <a:t>黄金序列（</a:t>
            </a:r>
            <a:r>
              <a:rPr lang="en-US" altLang="zh-CN" dirty="0"/>
              <a:t>gold sequence</a:t>
            </a:r>
            <a:r>
              <a:rPr lang="zh-CN" altLang="en-US" dirty="0"/>
              <a:t>）被广泛使用</a:t>
            </a:r>
            <a:endParaRPr lang="en-US" altLang="zh-CN" dirty="0"/>
          </a:p>
          <a:p>
            <a:pPr lvl="1"/>
            <a:r>
              <a:rPr lang="zh-CN" altLang="en-US" dirty="0"/>
              <a:t>有良好的相关性质</a:t>
            </a:r>
            <a:endParaRPr lang="en-US" altLang="zh-CN" dirty="0"/>
          </a:p>
          <a:p>
            <a:pPr lvl="1"/>
            <a:r>
              <a:rPr lang="zh-CN" altLang="en-US" dirty="0"/>
              <a:t>实现方法简单，一个电路可以产生大量不同的序列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DF4878-F0E7-45A5-9489-D8F14282C164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什么是扩频</a:t>
            </a:r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扩频通信（</a:t>
            </a:r>
            <a:r>
              <a:rPr lang="en-US" altLang="zh-CN" sz="2800"/>
              <a:t>spread spectrum</a:t>
            </a:r>
            <a:r>
              <a:rPr lang="zh-CN" altLang="en-US" sz="2800"/>
              <a:t>，</a:t>
            </a:r>
            <a:r>
              <a:rPr lang="en-US" altLang="zh-CN" sz="2800"/>
              <a:t>SS</a:t>
            </a:r>
            <a:r>
              <a:rPr lang="zh-CN" altLang="en-US" sz="2800"/>
              <a:t>）是一种重要的通信方式</a:t>
            </a:r>
            <a:endParaRPr lang="en-US" altLang="zh-CN" sz="2800"/>
          </a:p>
          <a:p>
            <a:pPr lvl="1"/>
            <a:r>
              <a:rPr lang="zh-CN" altLang="en-US" sz="2400"/>
              <a:t>在一个更宽的频段上传输信号，使得信号更难以被截获或者被干扰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402DA-7DAE-45D0-98D5-18FCBC3119D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4105275"/>
            <a:ext cx="5976938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250825" y="620713"/>
            <a:ext cx="8704263" cy="5511800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sz="2400"/>
              <a:t>两个移位寄存电路产生产生两个</a:t>
            </a:r>
            <a:r>
              <a:rPr lang="en-US" altLang="zh-CN" sz="2400"/>
              <a:t>m-</a:t>
            </a:r>
            <a:r>
              <a:rPr lang="zh-CN" altLang="en-US" sz="2400"/>
              <a:t>序列，适当移位后按</a:t>
            </a:r>
            <a:r>
              <a:rPr lang="en-US" altLang="zh-CN" sz="2400"/>
              <a:t>bit</a:t>
            </a:r>
            <a:r>
              <a:rPr lang="zh-CN" altLang="en-US" sz="2400"/>
              <a:t>位异或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14B2D5-0A2D-4596-B202-1B2311AB2EA8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549275"/>
            <a:ext cx="5040313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r>
              <a:rPr lang="zh-CN" altLang="en-US" dirty="0"/>
              <a:t>黄金序列的产生</a:t>
            </a:r>
            <a:endParaRPr lang="en-US" altLang="zh-CN" dirty="0"/>
          </a:p>
          <a:p>
            <a:pPr lvl="1"/>
            <a:r>
              <a:rPr lang="zh-CN" altLang="en-US" dirty="0"/>
              <a:t>已获得一个长为</a:t>
            </a:r>
            <a:r>
              <a:rPr lang="en-US" altLang="zh-CN" i="1" dirty="0"/>
              <a:t>N</a:t>
            </a:r>
            <a:r>
              <a:rPr lang="zh-CN" altLang="en-US" dirty="0"/>
              <a:t>的</a:t>
            </a:r>
            <a:r>
              <a:rPr lang="en-US" altLang="zh-CN" i="1" dirty="0"/>
              <a:t>m</a:t>
            </a:r>
            <a:r>
              <a:rPr lang="en-US" altLang="zh-CN" dirty="0"/>
              <a:t>-</a:t>
            </a:r>
            <a:r>
              <a:rPr lang="zh-CN" altLang="en-US" dirty="0"/>
              <a:t>序列</a:t>
            </a:r>
            <a:r>
              <a:rPr lang="en-US" altLang="zh-CN" i="1" dirty="0"/>
              <a:t>a</a:t>
            </a:r>
            <a:r>
              <a:rPr lang="zh-CN" altLang="en-US" dirty="0"/>
              <a:t>（由</a:t>
            </a:r>
            <a:r>
              <a:rPr lang="en-US" altLang="zh-CN" i="1" dirty="0"/>
              <a:t>n</a:t>
            </a:r>
            <a:r>
              <a:rPr lang="zh-CN" altLang="en-US" dirty="0"/>
              <a:t>位</a:t>
            </a:r>
            <a:r>
              <a:rPr lang="en-US" altLang="zh-CN" dirty="0"/>
              <a:t>LFSR</a:t>
            </a:r>
            <a:r>
              <a:rPr lang="zh-CN" altLang="en-US" dirty="0"/>
              <a:t>产生）</a:t>
            </a:r>
            <a:endParaRPr lang="en-US" altLang="zh-CN" dirty="0"/>
          </a:p>
          <a:p>
            <a:pPr lvl="1"/>
            <a:r>
              <a:rPr lang="zh-CN" altLang="en-US" dirty="0"/>
              <a:t>从循环的</a:t>
            </a:r>
            <a:r>
              <a:rPr lang="en-US" altLang="zh-CN" i="1" dirty="0"/>
              <a:t>a</a:t>
            </a:r>
            <a:r>
              <a:rPr lang="zh-CN" altLang="en-US" dirty="0"/>
              <a:t>序列中每</a:t>
            </a:r>
            <a:r>
              <a:rPr lang="en-US" altLang="zh-CN" i="1" dirty="0"/>
              <a:t>q</a:t>
            </a:r>
            <a:r>
              <a:rPr lang="zh-CN" altLang="en-US" dirty="0"/>
              <a:t>个信号采样一个信号，得到一个新的序列</a:t>
            </a:r>
            <a:r>
              <a:rPr lang="en-US" altLang="zh-CN" i="1" dirty="0"/>
              <a:t>a’</a:t>
            </a:r>
            <a:r>
              <a:rPr lang="zh-CN" altLang="en-US" dirty="0"/>
              <a:t>，记为</a:t>
            </a:r>
            <a:r>
              <a:rPr lang="en-US" altLang="zh-CN" i="1" dirty="0"/>
              <a:t>a’</a:t>
            </a:r>
            <a:r>
              <a:rPr lang="en-US" altLang="zh-CN" dirty="0"/>
              <a:t>=</a:t>
            </a:r>
            <a:r>
              <a:rPr lang="en-US" altLang="zh-CN" i="1" dirty="0"/>
              <a:t>a</a:t>
            </a:r>
            <a:r>
              <a:rPr lang="en-US" altLang="zh-CN" dirty="0"/>
              <a:t>[</a:t>
            </a:r>
            <a:r>
              <a:rPr lang="en-US" altLang="zh-CN" i="1" dirty="0"/>
              <a:t>q</a:t>
            </a:r>
            <a:r>
              <a:rPr lang="en-US" altLang="zh-CN" dirty="0"/>
              <a:t>]</a:t>
            </a:r>
          </a:p>
          <a:p>
            <a:pPr lvl="2"/>
            <a:r>
              <a:rPr lang="en-US" altLang="zh-CN" i="1" dirty="0"/>
              <a:t>a’</a:t>
            </a:r>
            <a:r>
              <a:rPr lang="zh-CN" altLang="en-US" dirty="0"/>
              <a:t>不一定是</a:t>
            </a:r>
            <a:r>
              <a:rPr lang="en-US" altLang="zh-CN" dirty="0"/>
              <a:t>m-</a:t>
            </a:r>
            <a:r>
              <a:rPr lang="zh-CN" altLang="en-US" dirty="0"/>
              <a:t>序列</a:t>
            </a:r>
            <a:endParaRPr lang="en-US" altLang="zh-CN" dirty="0"/>
          </a:p>
          <a:p>
            <a:pPr lvl="2"/>
            <a:r>
              <a:rPr lang="en-US" altLang="zh-CN" dirty="0" err="1"/>
              <a:t>gcd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, </a:t>
            </a:r>
            <a:r>
              <a:rPr lang="en-US" altLang="zh-CN" i="1" dirty="0"/>
              <a:t>q</a:t>
            </a:r>
            <a:r>
              <a:rPr lang="en-US" altLang="zh-CN" dirty="0"/>
              <a:t>)=1</a:t>
            </a:r>
            <a:r>
              <a:rPr lang="zh-CN" altLang="en-US" dirty="0"/>
              <a:t>，则</a:t>
            </a:r>
            <a:r>
              <a:rPr lang="en-US" altLang="zh-CN" i="1" dirty="0"/>
              <a:t>a’</a:t>
            </a:r>
            <a:r>
              <a:rPr lang="zh-CN" altLang="en-US" dirty="0"/>
              <a:t>是</a:t>
            </a:r>
            <a:r>
              <a:rPr lang="en-US" altLang="zh-CN" i="1" dirty="0"/>
              <a:t>m</a:t>
            </a:r>
            <a:r>
              <a:rPr lang="en-US" altLang="zh-CN" dirty="0"/>
              <a:t>-</a:t>
            </a:r>
            <a:r>
              <a:rPr lang="zh-CN" altLang="en-US" dirty="0"/>
              <a:t>序列</a:t>
            </a:r>
            <a:endParaRPr lang="en-US" altLang="zh-CN" dirty="0"/>
          </a:p>
          <a:p>
            <a:pPr lvl="1"/>
            <a:r>
              <a:rPr lang="zh-CN" altLang="en-US" dirty="0"/>
              <a:t>欲产生黄金序列，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i="1" dirty="0"/>
              <a:t>a’</a:t>
            </a:r>
            <a:r>
              <a:rPr lang="zh-CN" altLang="en-US" dirty="0"/>
              <a:t>满足</a:t>
            </a:r>
            <a:endParaRPr lang="en-US" altLang="zh-CN" dirty="0"/>
          </a:p>
          <a:p>
            <a:pPr lvl="2"/>
            <a:r>
              <a:rPr lang="en-US" altLang="zh-CN" i="1" dirty="0"/>
              <a:t>n</a:t>
            </a:r>
            <a:r>
              <a:rPr lang="en-US" altLang="zh-CN" dirty="0"/>
              <a:t> mod 4≠0</a:t>
            </a:r>
          </a:p>
          <a:p>
            <a:pPr lvl="2"/>
            <a:r>
              <a:rPr lang="en-US" altLang="zh-CN" i="1" dirty="0"/>
              <a:t>q</a:t>
            </a:r>
            <a:r>
              <a:rPr lang="zh-CN" altLang="en-US" dirty="0"/>
              <a:t>为奇数，并且 </a:t>
            </a:r>
            <a:r>
              <a:rPr lang="en-US" altLang="zh-CN" i="1" dirty="0"/>
              <a:t>q</a:t>
            </a:r>
            <a:r>
              <a:rPr lang="en-US" altLang="zh-CN" dirty="0"/>
              <a:t>=(2</a:t>
            </a:r>
            <a:r>
              <a:rPr lang="en-US" altLang="zh-CN" i="1" baseline="30000" dirty="0"/>
              <a:t>k</a:t>
            </a:r>
            <a:r>
              <a:rPr lang="en-US" altLang="zh-CN" dirty="0"/>
              <a:t>+1)</a:t>
            </a:r>
            <a:r>
              <a:rPr lang="zh-CN" altLang="en-US" dirty="0"/>
              <a:t>或者</a:t>
            </a:r>
            <a:r>
              <a:rPr lang="en-US" altLang="zh-CN" i="1" dirty="0"/>
              <a:t>q</a:t>
            </a:r>
            <a:r>
              <a:rPr lang="en-US" altLang="zh-CN" dirty="0"/>
              <a:t>=(2</a:t>
            </a:r>
            <a:r>
              <a:rPr lang="en-US" altLang="zh-CN" baseline="30000" dirty="0"/>
              <a:t>2</a:t>
            </a:r>
            <a:r>
              <a:rPr lang="en-US" altLang="zh-CN" i="1" baseline="30000" dirty="0"/>
              <a:t>k</a:t>
            </a:r>
            <a:r>
              <a:rPr lang="en-US" altLang="zh-CN" dirty="0"/>
              <a:t>-2</a:t>
            </a:r>
            <a:r>
              <a:rPr lang="en-US" altLang="zh-CN" i="1" baseline="30000" dirty="0"/>
              <a:t>k</a:t>
            </a:r>
            <a:r>
              <a:rPr lang="en-US" altLang="zh-CN" dirty="0"/>
              <a:t>+1)</a:t>
            </a:r>
          </a:p>
          <a:p>
            <a:pPr lvl="2"/>
            <a:r>
              <a:rPr lang="en-US" altLang="zh-CN" dirty="0" err="1"/>
              <a:t>gcd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dirty="0" err="1"/>
              <a:t>,</a:t>
            </a:r>
            <a:r>
              <a:rPr lang="en-US" altLang="zh-CN" i="1" dirty="0" err="1"/>
              <a:t>k</a:t>
            </a:r>
            <a:r>
              <a:rPr lang="en-US" altLang="zh-CN" dirty="0"/>
              <a:t>)=1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  <a:r>
              <a:rPr lang="zh-CN" altLang="en-US" dirty="0"/>
              <a:t>，分别对应</a:t>
            </a:r>
            <a:r>
              <a:rPr lang="en-US" altLang="zh-CN" i="1" dirty="0"/>
              <a:t>n</a:t>
            </a:r>
            <a:r>
              <a:rPr lang="zh-CN" altLang="en-US" dirty="0"/>
              <a:t>是奇数或者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 mod 4=2)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1"/>
            <a:r>
              <a:rPr lang="zh-CN" altLang="en-US" dirty="0"/>
              <a:t>此时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i="1" dirty="0"/>
              <a:t>a’</a:t>
            </a:r>
            <a:r>
              <a:rPr lang="zh-CN" altLang="en-US" dirty="0"/>
              <a:t>被称为</a:t>
            </a:r>
            <a:r>
              <a:rPr lang="en-US" altLang="zh-CN" i="1" dirty="0"/>
              <a:t>m</a:t>
            </a:r>
            <a:r>
              <a:rPr lang="en-US" altLang="zh-CN" dirty="0"/>
              <a:t>-</a:t>
            </a:r>
            <a:r>
              <a:rPr lang="zh-CN" altLang="en-US" dirty="0"/>
              <a:t>序列的</a:t>
            </a:r>
            <a:r>
              <a:rPr lang="en-US" altLang="zh-CN" dirty="0"/>
              <a:t>preferred pair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634C6-D55C-4A05-A06F-0F04C04B2A57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内容占位符 2"/>
          <p:cNvSpPr>
            <a:spLocks noGrp="1"/>
          </p:cNvSpPr>
          <p:nvPr>
            <p:ph idx="1"/>
          </p:nvPr>
        </p:nvSpPr>
        <p:spPr>
          <a:xfrm>
            <a:off x="250825" y="692150"/>
            <a:ext cx="8704263" cy="5440363"/>
          </a:xfrm>
        </p:spPr>
        <p:txBody>
          <a:bodyPr/>
          <a:lstStyle/>
          <a:p>
            <a:pPr lvl="1"/>
            <a:r>
              <a:rPr lang="zh-CN" altLang="en-US"/>
              <a:t>在</a:t>
            </a:r>
            <a:r>
              <a:rPr lang="en-US" altLang="zh-CN" i="1"/>
              <a:t>a</a:t>
            </a:r>
            <a:r>
              <a:rPr lang="zh-CN" altLang="en-US"/>
              <a:t>和</a:t>
            </a:r>
            <a:r>
              <a:rPr lang="en-US" altLang="zh-CN" i="1"/>
              <a:t>a’</a:t>
            </a:r>
            <a:r>
              <a:rPr lang="zh-CN" altLang="en-US"/>
              <a:t>的基础上，产生如下黄金序列</a:t>
            </a:r>
            <a:br>
              <a:rPr lang="en-US" altLang="zh-CN"/>
            </a:b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a’</a:t>
            </a:r>
            <a:r>
              <a:rPr lang="en-US" altLang="zh-CN"/>
              <a:t>, </a:t>
            </a:r>
            <a:r>
              <a:rPr lang="en-US" altLang="zh-CN" i="1"/>
              <a:t>a</a:t>
            </a:r>
            <a:r>
              <a:rPr lang="en-US" altLang="zh-CN"/>
              <a:t>⊕</a:t>
            </a:r>
            <a:r>
              <a:rPr lang="en-US" altLang="zh-CN" i="1"/>
              <a:t>a’</a:t>
            </a:r>
            <a:r>
              <a:rPr lang="en-US" altLang="zh-CN"/>
              <a:t>, </a:t>
            </a:r>
            <a:r>
              <a:rPr lang="en-US" altLang="zh-CN" i="1"/>
              <a:t>a</a:t>
            </a:r>
            <a:r>
              <a:rPr lang="en-US" altLang="zh-CN"/>
              <a:t>⊕D</a:t>
            </a:r>
            <a:r>
              <a:rPr lang="en-US" altLang="zh-CN" i="1"/>
              <a:t>a’</a:t>
            </a:r>
            <a:r>
              <a:rPr lang="en-US" altLang="zh-CN"/>
              <a:t>, </a:t>
            </a:r>
            <a:r>
              <a:rPr lang="en-US" altLang="zh-CN" i="1"/>
              <a:t>a</a:t>
            </a:r>
            <a:r>
              <a:rPr lang="en-US" altLang="zh-CN"/>
              <a:t>⊕D</a:t>
            </a:r>
            <a:r>
              <a:rPr lang="en-US" altLang="zh-CN" baseline="30000"/>
              <a:t>2</a:t>
            </a:r>
            <a:r>
              <a:rPr lang="en-US" altLang="zh-CN" i="1"/>
              <a:t>a’</a:t>
            </a:r>
            <a:r>
              <a:rPr lang="en-US" altLang="zh-CN"/>
              <a:t>, …, </a:t>
            </a:r>
            <a:r>
              <a:rPr lang="en-US" altLang="zh-CN" i="1"/>
              <a:t>a</a:t>
            </a:r>
            <a:r>
              <a:rPr lang="en-US" altLang="zh-CN"/>
              <a:t>⊕D</a:t>
            </a:r>
            <a:r>
              <a:rPr lang="en-US" altLang="zh-CN" i="1" baseline="30000"/>
              <a:t>N</a:t>
            </a:r>
            <a:r>
              <a:rPr lang="en-US" altLang="zh-CN" baseline="30000"/>
              <a:t>-1</a:t>
            </a:r>
            <a:r>
              <a:rPr lang="en-US" altLang="zh-CN" i="1"/>
              <a:t>a’</a:t>
            </a:r>
            <a:br>
              <a:rPr lang="en-US" altLang="zh-CN"/>
            </a:br>
            <a:r>
              <a:rPr lang="zh-CN" altLang="en-US"/>
              <a:t>总共</a:t>
            </a:r>
            <a:r>
              <a:rPr lang="en-US" altLang="zh-CN" i="1"/>
              <a:t>N</a:t>
            </a:r>
            <a:r>
              <a:rPr lang="en-US" altLang="zh-CN"/>
              <a:t>+2</a:t>
            </a:r>
            <a:r>
              <a:rPr lang="zh-CN" altLang="en-US"/>
              <a:t>个黄金序列</a:t>
            </a:r>
            <a:r>
              <a:rPr lang="en-US" altLang="zh-CN"/>
              <a:t>	</a:t>
            </a:r>
          </a:p>
          <a:p>
            <a:pPr lvl="2"/>
            <a:r>
              <a:rPr lang="zh-CN" altLang="en-US"/>
              <a:t>这里</a:t>
            </a:r>
            <a:r>
              <a:rPr lang="en-US" altLang="zh-CN"/>
              <a:t>D</a:t>
            </a:r>
            <a:r>
              <a:rPr lang="zh-CN" altLang="en-US"/>
              <a:t>表示</a:t>
            </a:r>
            <a:r>
              <a:rPr lang="en-US" altLang="zh-CN" i="1"/>
              <a:t>a’</a:t>
            </a:r>
            <a:r>
              <a:rPr lang="zh-CN" altLang="en-US"/>
              <a:t>相对于</a:t>
            </a:r>
            <a:r>
              <a:rPr lang="en-US" altLang="zh-CN" i="1"/>
              <a:t>a</a:t>
            </a:r>
            <a:r>
              <a:rPr lang="zh-CN" altLang="en-US"/>
              <a:t>的一个</a:t>
            </a:r>
            <a:r>
              <a:rPr lang="en-US" altLang="zh-CN"/>
              <a:t>bit</a:t>
            </a:r>
            <a:r>
              <a:rPr lang="zh-CN" altLang="en-US"/>
              <a:t>的移位</a:t>
            </a:r>
            <a:endParaRPr lang="en-US" altLang="zh-CN"/>
          </a:p>
          <a:p>
            <a:r>
              <a:rPr lang="zh-CN" altLang="en-US"/>
              <a:t>一般来说，</a:t>
            </a:r>
            <a:r>
              <a:rPr lang="en-US" altLang="zh-CN"/>
              <a:t>LFSR</a:t>
            </a:r>
            <a:r>
              <a:rPr lang="zh-CN" altLang="en-US"/>
              <a:t>产生的黄金序列周期为</a:t>
            </a:r>
            <a:br>
              <a:rPr lang="en-US" altLang="zh-CN"/>
            </a:br>
            <a:r>
              <a:rPr lang="en-US" altLang="zh-CN" i="1"/>
              <a:t>N</a:t>
            </a:r>
            <a:r>
              <a:rPr lang="en-US" altLang="zh-CN"/>
              <a:t>=2</a:t>
            </a:r>
            <a:r>
              <a:rPr lang="en-US" altLang="zh-CN" i="1" baseline="30000"/>
              <a:t>n</a:t>
            </a:r>
            <a:r>
              <a:rPr lang="en-US" altLang="zh-CN"/>
              <a:t>-1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88011-BBC1-4D80-9F38-301074C65E5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960120"/>
          </a:xfrm>
        </p:spPr>
        <p:txBody>
          <a:bodyPr/>
          <a:lstStyle/>
          <a:p>
            <a:r>
              <a:rPr lang="zh-CN" altLang="en-US" sz="3600"/>
              <a:t>本章内容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42365"/>
            <a:ext cx="8704580" cy="4846955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扩频通信简介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跳频扩频（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FHSS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MFSK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实例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直序扩频（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DSSS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）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BPSK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实例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CDMA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扩频序列的生成</a:t>
            </a:r>
          </a:p>
          <a:p>
            <a:pPr lvl="1"/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PN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序列</a:t>
            </a:r>
          </a:p>
          <a:p>
            <a:pPr lvl="1"/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黄金序列</a:t>
            </a:r>
          </a:p>
          <a:p>
            <a:pPr lvl="1"/>
            <a:r>
              <a:rPr lang="zh-CN" altLang="en-US"/>
              <a:t>正交码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63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正交码</a:t>
            </a:r>
          </a:p>
        </p:txBody>
      </p:sp>
      <p:sp>
        <p:nvSpPr>
          <p:cNvPr id="7782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正交码是一组序列，任意两个序列之间互相关系数是</a:t>
            </a:r>
            <a:r>
              <a:rPr lang="en-US" altLang="zh-CN" sz="2800"/>
              <a:t>0</a:t>
            </a:r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CDMA</a:t>
            </a:r>
            <a:r>
              <a:rPr lang="zh-CN" altLang="en-US" sz="2800"/>
              <a:t>中使用定长或者变长的正交码</a:t>
            </a:r>
            <a:endParaRPr lang="en-US" altLang="zh-CN" sz="2800"/>
          </a:p>
          <a:p>
            <a:r>
              <a:rPr lang="zh-CN" altLang="en-US" sz="2800"/>
              <a:t>在</a:t>
            </a:r>
            <a:r>
              <a:rPr lang="en-US" altLang="zh-CN" sz="2800"/>
              <a:t>CDMA</a:t>
            </a:r>
            <a:r>
              <a:rPr lang="zh-CN" altLang="en-US" sz="2800"/>
              <a:t>中，每个用户使用一个正交码作为用户的</a:t>
            </a:r>
            <a:r>
              <a:rPr lang="en-US" altLang="zh-CN" sz="2800"/>
              <a:t>code</a:t>
            </a:r>
            <a:r>
              <a:rPr lang="zh-CN" altLang="en-US" sz="2800"/>
              <a:t>，使其和其它所有其他用户的</a:t>
            </a:r>
            <a:r>
              <a:rPr lang="en-US" altLang="zh-CN" sz="2800"/>
              <a:t>code</a:t>
            </a:r>
            <a:r>
              <a:rPr lang="zh-CN" altLang="en-US" sz="2800"/>
              <a:t>相关系数为</a:t>
            </a:r>
            <a:r>
              <a:rPr lang="en-US" altLang="zh-CN" sz="2800"/>
              <a:t>0</a:t>
            </a:r>
          </a:p>
          <a:p>
            <a:r>
              <a:rPr lang="zh-CN" altLang="en-US" sz="2800"/>
              <a:t>两类正交码</a:t>
            </a:r>
            <a:endParaRPr lang="en-US" altLang="zh-CN" sz="2800"/>
          </a:p>
          <a:p>
            <a:pPr lvl="1"/>
            <a:r>
              <a:rPr lang="en-US" altLang="zh-CN" sz="2400"/>
              <a:t>Welsh</a:t>
            </a:r>
            <a:r>
              <a:rPr lang="zh-CN" altLang="en-US" sz="2400"/>
              <a:t>码</a:t>
            </a:r>
            <a:endParaRPr lang="en-US" altLang="zh-CN" sz="2400"/>
          </a:p>
          <a:p>
            <a:pPr lvl="1"/>
            <a:r>
              <a:rPr lang="zh-CN" altLang="en-US" sz="2400"/>
              <a:t>变长正交码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205A6A-667C-4ECC-88D7-9ECCEB34B1C3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781300"/>
            <a:ext cx="48974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Welsh</a:t>
            </a:r>
            <a:r>
              <a:rPr lang="zh-CN" altLang="en-US"/>
              <a:t>码</a:t>
            </a:r>
          </a:p>
        </p:txBody>
      </p:sp>
      <p:sp>
        <p:nvSpPr>
          <p:cNvPr id="1229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/>
              <a:t>n</a:t>
            </a:r>
            <a:r>
              <a:rPr lang="zh-CN" altLang="en-US"/>
              <a:t>组长为</a:t>
            </a:r>
            <a:r>
              <a:rPr lang="en-US" altLang="zh-CN" i="1"/>
              <a:t>n</a:t>
            </a:r>
            <a:r>
              <a:rPr lang="zh-CN" altLang="en-US"/>
              <a:t>的码字构成</a:t>
            </a:r>
            <a:r>
              <a:rPr lang="en-US" altLang="zh-CN" i="1"/>
              <a:t>n</a:t>
            </a:r>
            <a:r>
              <a:rPr lang="en-US" altLang="zh-CN"/>
              <a:t>×</a:t>
            </a:r>
            <a:r>
              <a:rPr lang="en-US" altLang="zh-CN" i="1"/>
              <a:t>n</a:t>
            </a:r>
            <a:r>
              <a:rPr lang="zh-CN" altLang="en-US"/>
              <a:t>矩阵，每个码字是矩阵中的一行</a:t>
            </a:r>
            <a:endParaRPr lang="en-US" altLang="zh-CN"/>
          </a:p>
          <a:p>
            <a:pPr lvl="1"/>
            <a:r>
              <a:rPr lang="zh-CN" altLang="en-US">
                <a:ea typeface="宋体" panose="02010600030101010101" pitchFamily="2" charset="-122"/>
              </a:rPr>
              <a:t>如何产生？</a:t>
            </a:r>
            <a:r>
              <a:rPr lang="en-US" altLang="zh-CN">
                <a:ea typeface="宋体" panose="02010600030101010101" pitchFamily="2" charset="-122"/>
              </a:rPr>
              <a:t>W</a:t>
            </a:r>
            <a:r>
              <a:rPr lang="en-US" altLang="zh-CN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 = (0)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/>
          </a:p>
          <a:p>
            <a:pPr lvl="1"/>
            <a:r>
              <a:rPr lang="zh-CN" altLang="en-US"/>
              <a:t>矩阵中第一行是全</a:t>
            </a:r>
            <a:r>
              <a:rPr lang="en-US" altLang="zh-CN"/>
              <a:t>0</a:t>
            </a:r>
            <a:r>
              <a:rPr lang="zh-CN" altLang="en-US"/>
              <a:t>，其余每一行包含</a:t>
            </a:r>
            <a:r>
              <a:rPr lang="en-US" altLang="zh-CN" i="1"/>
              <a:t>n</a:t>
            </a:r>
            <a:r>
              <a:rPr lang="zh-CN" altLang="en-US"/>
              <a:t>个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 i="1"/>
              <a:t>n</a:t>
            </a:r>
            <a:r>
              <a:rPr lang="zh-CN" altLang="en-US"/>
              <a:t>个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如果两个</a:t>
            </a:r>
            <a:r>
              <a:rPr lang="en-US" altLang="zh-CN"/>
              <a:t>Welsh</a:t>
            </a:r>
            <a:r>
              <a:rPr lang="zh-CN" altLang="en-US"/>
              <a:t>码有不同的移位，则互相关系数不再是</a:t>
            </a:r>
            <a:r>
              <a:rPr lang="en-US" altLang="zh-CN"/>
              <a:t>0</a:t>
            </a:r>
            <a:r>
              <a:rPr lang="zh-CN" altLang="en-US"/>
              <a:t>，用户需要完全的同步</a:t>
            </a:r>
            <a:endParaRPr lang="en-US" altLang="zh-CN"/>
          </a:p>
          <a:p>
            <a:pPr lvl="2"/>
            <a:r>
              <a:rPr lang="zh-CN" altLang="en-US"/>
              <a:t>用户无法同步的情况下，应使用</a:t>
            </a:r>
            <a:r>
              <a:rPr lang="en-US" altLang="zh-CN"/>
              <a:t>PN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A4FBA-48B0-4C63-9330-FB5EDAA67A16}" type="slidenum">
              <a:rPr lang="zh-CN" altLang="en-US" smtClean="0"/>
              <a:t>65</a:t>
            </a:fld>
            <a:endParaRPr lang="zh-CN" alt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4322763" y="2713038"/>
          <a:ext cx="269716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Equation" r:id="rId3" imgW="24079200" imgH="10058400" progId="Equation.DSMT4">
                  <p:embed/>
                </p:oleObj>
              </mc:Choice>
              <mc:Fallback>
                <p:oleObj name="Equation" r:id="rId3" imgW="24079200" imgH="100584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763" y="2713038"/>
                        <a:ext cx="2697162" cy="1012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A7769A-5C12-4150-AC9C-E6B387A98B52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486535"/>
            <a:ext cx="88757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圆角矩形 1"/>
          <p:cNvSpPr/>
          <p:nvPr/>
        </p:nvSpPr>
        <p:spPr>
          <a:xfrm>
            <a:off x="7207250" y="3359150"/>
            <a:ext cx="1685290" cy="1728470"/>
          </a:xfrm>
          <a:prstGeom prst="round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8175" y="5546090"/>
            <a:ext cx="573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注：实际使用时，用</a:t>
            </a:r>
            <a:r>
              <a:rPr lang="en-US" altLang="zh-CN"/>
              <a:t>+1</a:t>
            </a:r>
            <a:r>
              <a:rPr lang="zh-CN" altLang="en-US"/>
              <a:t>替代</a:t>
            </a:r>
            <a:r>
              <a:rPr lang="en-US" altLang="zh-CN"/>
              <a:t>1</a:t>
            </a:r>
            <a:r>
              <a:rPr lang="zh-CN" altLang="en-US"/>
              <a:t>，用</a:t>
            </a:r>
            <a:r>
              <a:rPr lang="en-US" altLang="zh-CN"/>
              <a:t>-1</a:t>
            </a:r>
            <a:r>
              <a:rPr lang="zh-CN" altLang="en-US"/>
              <a:t>替代</a:t>
            </a:r>
            <a:r>
              <a:rPr lang="en-US" altLang="zh-CN"/>
              <a:t>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变长正交码</a:t>
            </a:r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用户发送数据的速率不同，需要不同长度的正交码</a:t>
            </a:r>
            <a:endParaRPr lang="en-US" altLang="zh-CN" sz="2800"/>
          </a:p>
          <a:p>
            <a:r>
              <a:rPr lang="zh-CN" altLang="en-US" sz="2800"/>
              <a:t>假设最小的速率是</a:t>
            </a:r>
            <a:r>
              <a:rPr lang="en-US" altLang="zh-CN" sz="2800" i="1"/>
              <a:t>R</a:t>
            </a:r>
            <a:r>
              <a:rPr lang="en-US" altLang="zh-CN" sz="2800" baseline="-25000"/>
              <a:t>min</a:t>
            </a:r>
            <a:r>
              <a:rPr lang="zh-CN" altLang="en-US" sz="2800"/>
              <a:t>，其它用户的速率是这个速率的</a:t>
            </a:r>
            <a:r>
              <a:rPr lang="en-US" altLang="zh-CN" sz="2800"/>
              <a:t>2</a:t>
            </a:r>
            <a:r>
              <a:rPr lang="en-US" altLang="zh-CN" sz="2800" i="1" baseline="30000"/>
              <a:t>k</a:t>
            </a:r>
            <a:r>
              <a:rPr lang="zh-CN" altLang="en-US" sz="2800"/>
              <a:t>倍</a:t>
            </a:r>
            <a:endParaRPr lang="en-US" altLang="zh-CN" sz="2800"/>
          </a:p>
          <a:p>
            <a:pPr lvl="1"/>
            <a:r>
              <a:rPr lang="zh-CN" altLang="en-US" sz="2400"/>
              <a:t>对速率为</a:t>
            </a:r>
            <a:r>
              <a:rPr lang="en-US" altLang="zh-CN" sz="2400" i="1"/>
              <a:t>R</a:t>
            </a:r>
            <a:r>
              <a:rPr lang="en-US" altLang="zh-CN" sz="2400" baseline="-25000"/>
              <a:t>min</a:t>
            </a:r>
            <a:r>
              <a:rPr lang="zh-CN" altLang="en-US" sz="2400"/>
              <a:t>的用户，使用</a:t>
            </a:r>
            <a:r>
              <a:rPr lang="en-US" altLang="zh-CN" sz="2400" i="1"/>
              <a:t>N</a:t>
            </a:r>
            <a:r>
              <a:rPr lang="en-US" altLang="zh-CN" sz="2400"/>
              <a:t>=2</a:t>
            </a:r>
            <a:r>
              <a:rPr lang="en-US" altLang="zh-CN" sz="2400" i="1" baseline="30000"/>
              <a:t>n</a:t>
            </a:r>
            <a:r>
              <a:rPr lang="zh-CN" altLang="en-US" sz="2400"/>
              <a:t>长度的正交码，这个用户的码片速率是</a:t>
            </a:r>
            <a:r>
              <a:rPr lang="en-US" altLang="zh-CN" sz="2400"/>
              <a:t>2</a:t>
            </a:r>
            <a:r>
              <a:rPr lang="en-US" altLang="zh-CN" sz="2400" i="1" baseline="30000"/>
              <a:t>n</a:t>
            </a:r>
            <a:r>
              <a:rPr lang="en-US" altLang="zh-CN" sz="2400"/>
              <a:t>×</a:t>
            </a:r>
            <a:r>
              <a:rPr lang="en-US" altLang="zh-CN" sz="2400" i="1"/>
              <a:t>R</a:t>
            </a:r>
            <a:r>
              <a:rPr lang="en-US" altLang="zh-CN" sz="2400" baseline="-25000"/>
              <a:t>min</a:t>
            </a:r>
            <a:endParaRPr lang="en-US" altLang="zh-CN" sz="2400"/>
          </a:p>
          <a:p>
            <a:pPr lvl="1"/>
            <a:r>
              <a:rPr lang="zh-CN" altLang="en-US" sz="2400"/>
              <a:t>对速率为</a:t>
            </a:r>
            <a:r>
              <a:rPr lang="en-US" altLang="zh-CN" sz="2400"/>
              <a:t>2</a:t>
            </a:r>
            <a:r>
              <a:rPr lang="en-US" altLang="zh-CN" sz="2400" i="1"/>
              <a:t> R</a:t>
            </a:r>
            <a:r>
              <a:rPr lang="en-US" altLang="zh-CN" sz="2400" baseline="-25000"/>
              <a:t>min</a:t>
            </a:r>
            <a:r>
              <a:rPr lang="zh-CN" altLang="en-US" sz="2400"/>
              <a:t>的用户，使用</a:t>
            </a:r>
            <a:r>
              <a:rPr lang="en-US" altLang="zh-CN" sz="2400" i="1"/>
              <a:t>N</a:t>
            </a:r>
            <a:r>
              <a:rPr lang="en-US" altLang="zh-CN" sz="2400"/>
              <a:t>=2</a:t>
            </a:r>
            <a:r>
              <a:rPr lang="en-US" altLang="zh-CN" sz="2400" i="1" baseline="30000"/>
              <a:t>n-</a:t>
            </a:r>
            <a:r>
              <a:rPr lang="en-US" altLang="zh-CN" sz="2400" baseline="30000"/>
              <a:t>1</a:t>
            </a:r>
            <a:r>
              <a:rPr lang="zh-CN" altLang="en-US" sz="2400"/>
              <a:t>长度的正交码，这个用户的码片速率是</a:t>
            </a:r>
            <a:r>
              <a:rPr lang="en-US" altLang="zh-CN" sz="2400"/>
              <a:t>2</a:t>
            </a:r>
            <a:r>
              <a:rPr lang="en-US" altLang="zh-CN" sz="2400" i="1" baseline="30000"/>
              <a:t>n</a:t>
            </a:r>
            <a:r>
              <a:rPr lang="en-US" altLang="zh-CN" sz="2400"/>
              <a:t>×</a:t>
            </a:r>
            <a:r>
              <a:rPr lang="en-US" altLang="zh-CN" sz="2400" i="1"/>
              <a:t>R</a:t>
            </a:r>
            <a:r>
              <a:rPr lang="en-US" altLang="zh-CN" sz="2400" baseline="-25000"/>
              <a:t>min</a:t>
            </a:r>
            <a:endParaRPr lang="en-US" altLang="zh-CN" sz="2400"/>
          </a:p>
          <a:p>
            <a:pPr lvl="1"/>
            <a:r>
              <a:rPr lang="en-US" altLang="zh-CN" sz="2400"/>
              <a:t>…</a:t>
            </a:r>
          </a:p>
          <a:p>
            <a:pPr lvl="1"/>
            <a:r>
              <a:rPr lang="zh-CN" altLang="en-US" sz="2400"/>
              <a:t>对速率为</a:t>
            </a:r>
            <a:r>
              <a:rPr lang="en-US" altLang="zh-CN" sz="2400"/>
              <a:t>2</a:t>
            </a:r>
            <a:r>
              <a:rPr lang="en-US" altLang="zh-CN" sz="2400" i="1" baseline="30000"/>
              <a:t>k</a:t>
            </a:r>
            <a:r>
              <a:rPr lang="en-US" altLang="zh-CN" sz="2400" i="1"/>
              <a:t> R</a:t>
            </a:r>
            <a:r>
              <a:rPr lang="en-US" altLang="zh-CN" sz="2400" baseline="-25000"/>
              <a:t>min</a:t>
            </a:r>
            <a:r>
              <a:rPr lang="zh-CN" altLang="en-US" sz="2400"/>
              <a:t>的用户，使用</a:t>
            </a:r>
            <a:r>
              <a:rPr lang="en-US" altLang="zh-CN" sz="2400" i="1"/>
              <a:t>N</a:t>
            </a:r>
            <a:r>
              <a:rPr lang="en-US" altLang="zh-CN" sz="2400"/>
              <a:t>=2</a:t>
            </a:r>
            <a:r>
              <a:rPr lang="en-US" altLang="zh-CN" sz="2400" i="1" baseline="30000"/>
              <a:t>n-k</a:t>
            </a:r>
            <a:r>
              <a:rPr lang="zh-CN" altLang="en-US" sz="2400"/>
              <a:t>长度的正交码，这个用户的码片速率是</a:t>
            </a:r>
            <a:r>
              <a:rPr lang="en-US" altLang="zh-CN" sz="2400"/>
              <a:t>2</a:t>
            </a:r>
            <a:r>
              <a:rPr lang="en-US" altLang="zh-CN" sz="2400" i="1" baseline="30000"/>
              <a:t>n</a:t>
            </a:r>
            <a:r>
              <a:rPr lang="en-US" altLang="zh-CN" sz="2400"/>
              <a:t>×</a:t>
            </a:r>
            <a:r>
              <a:rPr lang="en-US" altLang="zh-CN" sz="2400" i="1"/>
              <a:t>R</a:t>
            </a:r>
            <a:r>
              <a:rPr lang="en-US" altLang="zh-CN" sz="2400" baseline="-25000"/>
              <a:t>min</a:t>
            </a:r>
            <a:endParaRPr lang="en-US" altLang="zh-CN" sz="2400"/>
          </a:p>
          <a:p>
            <a:pPr lvl="1"/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DF8B22-16C2-41CC-B4D7-CF69535B7892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多重扩频</a:t>
            </a:r>
          </a:p>
        </p:txBody>
      </p:sp>
      <p:sp>
        <p:nvSpPr>
          <p:cNvPr id="8294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如果带宽丰富，蜂窝通信中使用多重扩频</a:t>
            </a:r>
            <a:endParaRPr lang="en-US" altLang="zh-CN"/>
          </a:p>
          <a:p>
            <a:pPr lvl="1"/>
            <a:r>
              <a:rPr lang="zh-CN" altLang="en-US"/>
              <a:t>一个</a:t>
            </a:r>
            <a:r>
              <a:rPr lang="en-US" altLang="zh-CN"/>
              <a:t>cell</a:t>
            </a:r>
            <a:r>
              <a:rPr lang="zh-CN" altLang="en-US"/>
              <a:t>中的不同用户使用正交码，保证用户间的互相关为</a:t>
            </a:r>
            <a:r>
              <a:rPr lang="en-US" altLang="zh-CN"/>
              <a:t>0</a:t>
            </a:r>
            <a:r>
              <a:rPr lang="zh-CN" altLang="en-US"/>
              <a:t>（或者很低）</a:t>
            </a:r>
            <a:endParaRPr lang="en-US" altLang="zh-CN"/>
          </a:p>
          <a:p>
            <a:pPr lvl="1"/>
            <a:r>
              <a:rPr lang="zh-CN" altLang="en-US"/>
              <a:t>多个</a:t>
            </a:r>
            <a:r>
              <a:rPr lang="en-US" altLang="zh-CN"/>
              <a:t>cell</a:t>
            </a:r>
            <a:r>
              <a:rPr lang="zh-CN" altLang="en-US"/>
              <a:t>的信号（这些</a:t>
            </a:r>
            <a:r>
              <a:rPr lang="en-US" altLang="zh-CN"/>
              <a:t>cell</a:t>
            </a:r>
            <a:r>
              <a:rPr lang="zh-CN" altLang="en-US"/>
              <a:t>可能使用同一组正交码）通过</a:t>
            </a:r>
            <a:r>
              <a:rPr lang="en-US" altLang="zh-CN"/>
              <a:t>PN</a:t>
            </a:r>
            <a:r>
              <a:rPr lang="zh-CN" altLang="en-US"/>
              <a:t>进一步扩频，使之相互干扰的程度降至最低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0DCD84-9818-4EE5-943D-9B9FB91706BF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214630"/>
            <a:ext cx="8693150" cy="102044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次作业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55420"/>
            <a:ext cx="8704580" cy="4677410"/>
          </a:xfrm>
        </p:spPr>
        <p:txBody>
          <a:bodyPr/>
          <a:lstStyle/>
          <a:p>
            <a:r>
              <a:rPr lang="en-US" altLang="zh-CN"/>
              <a:t>Problems</a:t>
            </a:r>
          </a:p>
          <a:p>
            <a:pPr marL="0" indent="0">
              <a:buNone/>
            </a:pPr>
            <a:r>
              <a:rPr lang="en-US" altLang="zh-CN"/>
              <a:t>    7.4      7.7     7.12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69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095" name="对象 345094"/>
          <p:cNvGraphicFramePr/>
          <p:nvPr/>
        </p:nvGraphicFramePr>
        <p:xfrm>
          <a:off x="323850" y="2565400"/>
          <a:ext cx="4824413" cy="344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r:id="rId3" imgW="2235200" imgH="1817370" progId="Visio.Drawing.6">
                  <p:embed/>
                </p:oleObj>
              </mc:Choice>
              <mc:Fallback>
                <p:oleObj r:id="rId3" imgW="2235200" imgH="1817370" progId="Visio.Drawing.6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50" y="2565400"/>
                        <a:ext cx="4824413" cy="34401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8" name="矩形 345097"/>
          <p:cNvSpPr/>
          <p:nvPr/>
        </p:nvSpPr>
        <p:spPr>
          <a:xfrm>
            <a:off x="5219700" y="2205038"/>
            <a:ext cx="2663825" cy="549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  <a:spcBef>
                <a:spcPct val="35000"/>
              </a:spcBef>
            </a:pP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黑体" panose="02010609060101010101" pitchFamily="49" charset="-122"/>
              </a:rPr>
              <a:t>带宽为：</a:t>
            </a:r>
          </a:p>
        </p:txBody>
      </p:sp>
      <p:sp>
        <p:nvSpPr>
          <p:cNvPr id="345099" name="矩形 345098"/>
          <p:cNvSpPr/>
          <p:nvPr/>
        </p:nvSpPr>
        <p:spPr>
          <a:xfrm>
            <a:off x="5292725" y="4365625"/>
            <a:ext cx="23288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黑体" panose="02010609060101010101" pitchFamily="49" charset="-122"/>
              </a:rPr>
              <a:t>频带利用率为：</a:t>
            </a:r>
          </a:p>
        </p:txBody>
      </p:sp>
      <p:sp>
        <p:nvSpPr>
          <p:cNvPr id="345100" name="矩形 345099"/>
          <p:cNvSpPr/>
          <p:nvPr/>
        </p:nvSpPr>
        <p:spPr>
          <a:xfrm>
            <a:off x="179388" y="2016125"/>
            <a:ext cx="2663825" cy="549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5000"/>
              </a:lnSpc>
              <a:spcBef>
                <a:spcPct val="35000"/>
              </a:spcBef>
            </a:pP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黑体" panose="02010609060101010101" pitchFamily="49" charset="-122"/>
              </a:rPr>
              <a:t>功率谱：</a:t>
            </a:r>
          </a:p>
        </p:txBody>
      </p:sp>
      <p:graphicFrame>
        <p:nvGraphicFramePr>
          <p:cNvPr id="345101" name="对象 345100"/>
          <p:cNvGraphicFramePr/>
          <p:nvPr/>
        </p:nvGraphicFramePr>
        <p:xfrm>
          <a:off x="323850" y="1268413"/>
          <a:ext cx="85693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r:id="rId5" imgW="4368800" imgH="368300" progId="Equation.DSMT4">
                  <p:embed/>
                </p:oleObj>
              </mc:Choice>
              <mc:Fallback>
                <p:oleObj r:id="rId5" imgW="4368800" imgH="3683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1268413"/>
                        <a:ext cx="8569325" cy="733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02" name="对象 345101"/>
          <p:cNvGraphicFramePr/>
          <p:nvPr/>
        </p:nvGraphicFramePr>
        <p:xfrm>
          <a:off x="5508625" y="4941888"/>
          <a:ext cx="30241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r:id="rId7" imgW="1434465" imgH="406400" progId="Equation.DSMT4">
                  <p:embed/>
                </p:oleObj>
              </mc:Choice>
              <mc:Fallback>
                <p:oleObj r:id="rId7" imgW="1434465" imgH="4064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08625" y="4941888"/>
                        <a:ext cx="3024188" cy="860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05" name="矩形 345104"/>
          <p:cNvSpPr/>
          <p:nvPr/>
        </p:nvSpPr>
        <p:spPr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5104" name="对象 345103"/>
          <p:cNvGraphicFramePr/>
          <p:nvPr/>
        </p:nvGraphicFramePr>
        <p:xfrm>
          <a:off x="5435600" y="2852738"/>
          <a:ext cx="27368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r:id="rId9" imgW="1320165" imgH="406400" progId="Equation.DSMT4">
                  <p:embed/>
                </p:oleObj>
              </mc:Choice>
              <mc:Fallback>
                <p:oleObj r:id="rId9" imgW="1320165" imgH="4064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5600" y="2852738"/>
                        <a:ext cx="2736850" cy="8477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06" name="对象 345105"/>
          <p:cNvGraphicFramePr/>
          <p:nvPr/>
        </p:nvGraphicFramePr>
        <p:xfrm>
          <a:off x="5651500" y="3933825"/>
          <a:ext cx="865188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r:id="rId11" imgW="571500" imgH="203200" progId="Equation.DSMT4">
                  <p:embed/>
                </p:oleObj>
              </mc:Choice>
              <mc:Fallback>
                <p:oleObj r:id="rId11" imgW="571500" imgH="2032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1500" y="3933825"/>
                        <a:ext cx="865188" cy="3032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08" name="矩形 345107"/>
          <p:cNvSpPr/>
          <p:nvPr/>
        </p:nvSpPr>
        <p:spPr>
          <a:xfrm>
            <a:off x="6443663" y="3860800"/>
            <a:ext cx="22923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/>
            <a:r>
              <a:rPr lang="zh-CN" altLang="en-US" sz="2000" b="1" dirty="0">
                <a:latin typeface="Times New Roman" panose="02020603050405020304" charset="0"/>
                <a:ea typeface="Times New Roman" panose="02020603050405020304" charset="0"/>
              </a:rPr>
              <a:t>为码元传输速率。</a:t>
            </a:r>
            <a:r>
              <a:rPr lang="zh-CN" altLang="en-US" sz="2000" b="1" dirty="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7</a:t>
            </a:fld>
            <a:endParaRPr lang="zh-CN" dirty="0"/>
          </a:p>
        </p:txBody>
      </p:sp>
      <p:sp>
        <p:nvSpPr>
          <p:cNvPr id="4" name="圆角矩形标注 3"/>
          <p:cNvSpPr/>
          <p:nvPr/>
        </p:nvSpPr>
        <p:spPr>
          <a:xfrm>
            <a:off x="4857115" y="404495"/>
            <a:ext cx="1226820" cy="648335"/>
          </a:xfrm>
          <a:prstGeom prst="wedgeRoundRectCallout">
            <a:avLst>
              <a:gd name="adj1" fmla="val -31246"/>
              <a:gd name="adj2" fmla="val 82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连续谱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7042150" y="404495"/>
            <a:ext cx="1226820" cy="648335"/>
          </a:xfrm>
          <a:prstGeom prst="wedgeRoundRectCallout">
            <a:avLst>
              <a:gd name="adj1" fmla="val -31246"/>
              <a:gd name="adj2" fmla="val 82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离散谱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7685" y="605155"/>
            <a:ext cx="382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回顾前节   </a:t>
            </a:r>
            <a:r>
              <a:rPr lang="en-US" altLang="zh-CN"/>
              <a:t>2ASK</a:t>
            </a:r>
            <a:r>
              <a:rPr lang="zh-CN" altLang="en-US"/>
              <a:t>频谱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 algn="ctr">
              <a:buNone/>
            </a:pPr>
            <a:r>
              <a:rPr lang="en-US" altLang="zh-CN" sz="4400"/>
              <a:t>Thanks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91BF5-C6DC-4081-9B7D-21F63F5772FB}" type="slidenum">
              <a:rPr lang="zh-CN" altLang="en-US"/>
              <a:t>70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矩形 365569"/>
          <p:cNvSpPr/>
          <p:nvPr/>
        </p:nvSpPr>
        <p:spPr>
          <a:xfrm>
            <a:off x="468313" y="404813"/>
            <a:ext cx="8153400" cy="5467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ct val="25000"/>
              </a:spcBef>
            </a:pPr>
            <a:r>
              <a:rPr lang="en-US" altLang="zh-CN" sz="26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2FSK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信号的功率谱及带宽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endParaRPr lang="zh-CN" altLang="en-US" sz="2600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365571" name="对象 365570"/>
          <p:cNvGraphicFramePr/>
          <p:nvPr/>
        </p:nvGraphicFramePr>
        <p:xfrm>
          <a:off x="827088" y="1702118"/>
          <a:ext cx="662463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" r:id="rId3" imgW="2590800" imgH="228600" progId="Equation.DSMT4">
                  <p:embed/>
                </p:oleObj>
              </mc:Choice>
              <mc:Fallback>
                <p:oleObj r:id="rId3" imgW="2590800" imgH="228600" progId="Equation.DSMT4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1702118"/>
                        <a:ext cx="6624637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2" name="对象 365571"/>
          <p:cNvGraphicFramePr/>
          <p:nvPr/>
        </p:nvGraphicFramePr>
        <p:xfrm>
          <a:off x="827088" y="2493328"/>
          <a:ext cx="705802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0" r:id="rId5" imgW="3795395" imgH="393700" progId="Equation.DSMT4">
                  <p:embed/>
                </p:oleObj>
              </mc:Choice>
              <mc:Fallback>
                <p:oleObj r:id="rId5" imgW="3795395" imgH="3937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2493328"/>
                        <a:ext cx="7058025" cy="8112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73" name="矩形 365572"/>
          <p:cNvSpPr/>
          <p:nvPr/>
        </p:nvSpPr>
        <p:spPr>
          <a:xfrm>
            <a:off x="395288" y="879475"/>
            <a:ext cx="7223125" cy="1025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>
              <a:lnSpc>
                <a:spcPct val="125000"/>
              </a:lnSpc>
              <a:spcBef>
                <a:spcPct val="5000"/>
              </a:spcBef>
            </a:pP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宋体" panose="02010600030101010101" pitchFamily="2" charset="-122"/>
              </a:rPr>
              <a:t>核心思想：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</a:rPr>
              <a:t>2FSK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信号可视为两个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</a:rPr>
              <a:t>2ASK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信号的合成。</a:t>
            </a:r>
          </a:p>
          <a:p>
            <a:pPr lvl="0">
              <a:lnSpc>
                <a:spcPct val="125000"/>
              </a:lnSpc>
              <a:spcBef>
                <a:spcPct val="5000"/>
              </a:spcBef>
            </a:pP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所以：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</a:rPr>
              <a:t>2FSK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</a:rPr>
              <a:t>信号功率谱为两个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</a:rPr>
              <a:t>2ASK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charset="0"/>
                <a:ea typeface="宋体" panose="02010600030101010101" pitchFamily="2" charset="-122"/>
              </a:rPr>
              <a:t>功率谱之和。 </a:t>
            </a:r>
          </a:p>
        </p:txBody>
      </p:sp>
      <p:graphicFrame>
        <p:nvGraphicFramePr>
          <p:cNvPr id="365575" name="对象 365574"/>
          <p:cNvGraphicFramePr/>
          <p:nvPr/>
        </p:nvGraphicFramePr>
        <p:xfrm>
          <a:off x="4427538" y="4652963"/>
          <a:ext cx="3887787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" r:id="rId7" imgW="2119630" imgH="935355" progId="Visio.Drawing.11">
                  <p:embed/>
                </p:oleObj>
              </mc:Choice>
              <mc:Fallback>
                <p:oleObj r:id="rId7" imgW="2119630" imgH="935355" progId="Visio.Drawing.11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7538" y="4652963"/>
                        <a:ext cx="3887787" cy="1701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6" name="对象 365575"/>
          <p:cNvGraphicFramePr/>
          <p:nvPr/>
        </p:nvGraphicFramePr>
        <p:xfrm>
          <a:off x="1116013" y="4652963"/>
          <a:ext cx="252095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" r:id="rId9" imgW="1083945" imgH="722630" progId="Visio.Drawing.6">
                  <p:embed/>
                </p:oleObj>
              </mc:Choice>
              <mc:Fallback>
                <p:oleObj r:id="rId9" imgW="1083945" imgH="722630" progId="Visio.Drawing.6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13" y="4652963"/>
                        <a:ext cx="2520950" cy="1652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81" name="矩形 36558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5583" name="矩形 365582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5588" name="组合 365587"/>
          <p:cNvGrpSpPr/>
          <p:nvPr/>
        </p:nvGrpSpPr>
        <p:grpSpPr>
          <a:xfrm>
            <a:off x="395288" y="3396933"/>
            <a:ext cx="8280400" cy="898525"/>
            <a:chOff x="340" y="2185"/>
            <a:chExt cx="5216" cy="566"/>
          </a:xfrm>
        </p:grpSpPr>
        <p:graphicFrame>
          <p:nvGraphicFramePr>
            <p:cNvPr id="365577" name="对象 365576"/>
            <p:cNvGraphicFramePr/>
            <p:nvPr/>
          </p:nvGraphicFramePr>
          <p:xfrm>
            <a:off x="1944" y="2445"/>
            <a:ext cx="104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3" r:id="rId11" imgW="913765" imgH="241300" progId="Equation.DSMT4">
                    <p:embed/>
                  </p:oleObj>
                </mc:Choice>
                <mc:Fallback>
                  <p:oleObj r:id="rId11" imgW="913765" imgH="241300" progId="Equation.DSMT4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44" y="2445"/>
                          <a:ext cx="1043" cy="306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5579" name="矩形 365578"/>
            <p:cNvSpPr/>
            <p:nvPr/>
          </p:nvSpPr>
          <p:spPr>
            <a:xfrm>
              <a:off x="340" y="2185"/>
              <a:ext cx="5216" cy="52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>
                <a:lnSpc>
                  <a:spcPct val="135000"/>
                </a:lnSpc>
              </a:pP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其中，      、         分别为基带信号       、     的功率谱，当</a:t>
              </a:r>
              <a:r>
                <a:rPr lang="en-US" altLang="zh-CN" b="1" i="1" err="1">
                  <a:latin typeface="Times New Roman" panose="02020603050405020304" charset="0"/>
                  <a:ea typeface="宋体" panose="02010600030101010101" pitchFamily="2" charset="-122"/>
                </a:rPr>
                <a:t>s</a:t>
              </a:r>
              <a:r>
                <a:rPr lang="en-US" altLang="zh-CN" b="1" err="1">
                  <a:latin typeface="Times New Roman" panose="02020603050405020304" charset="0"/>
                  <a:ea typeface="宋体" panose="02010600030101010101" pitchFamily="2" charset="-122"/>
                </a:rPr>
                <a:t>(</a:t>
              </a:r>
              <a:r>
                <a:rPr lang="en-US" altLang="zh-CN" b="1" i="1" err="1">
                  <a:latin typeface="Times New Roman" panose="02020603050405020304" charset="0"/>
                  <a:ea typeface="宋体" panose="02010600030101010101" pitchFamily="2" charset="-122"/>
                </a:rPr>
                <a:t>t</a:t>
              </a:r>
              <a:r>
                <a:rPr lang="en-US" altLang="zh-CN" b="1" dirty="0">
                  <a:latin typeface="Times New Roman" panose="02020603050405020304" charset="0"/>
                  <a:ea typeface="宋体" panose="02010600030101010101" pitchFamily="2" charset="-122"/>
                </a:rPr>
                <a:t>)</a:t>
              </a: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是单极性</a:t>
              </a:r>
              <a:r>
                <a:rPr lang="en-US" altLang="zh-CN" b="1" dirty="0">
                  <a:latin typeface="Times New Roman" panose="02020603050405020304" charset="0"/>
                  <a:ea typeface="宋体" panose="02010600030101010101" pitchFamily="2" charset="-122"/>
                </a:rPr>
                <a:t>NRZ</a:t>
              </a: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波形且“</a:t>
              </a:r>
              <a:r>
                <a:rPr lang="en-US" altLang="zh-CN" b="1" dirty="0">
                  <a:latin typeface="Times New Roman" panose="02020603050405020304" charset="0"/>
                  <a:ea typeface="宋体" panose="02010600030101010101" pitchFamily="2" charset="-122"/>
                </a:rPr>
                <a:t>0”</a:t>
              </a: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、“</a:t>
              </a:r>
              <a:r>
                <a:rPr lang="en-US" altLang="zh-CN" b="1" dirty="0">
                  <a:latin typeface="Times New Roman" panose="02020603050405020304" charset="0"/>
                  <a:ea typeface="宋体" panose="02010600030101010101" pitchFamily="2" charset="-122"/>
                </a:rPr>
                <a:t>1”</a:t>
              </a:r>
              <a:r>
                <a:rPr lang="zh-CN" altLang="en-US" b="1" dirty="0">
                  <a:latin typeface="Times New Roman" panose="02020603050405020304" charset="0"/>
                  <a:ea typeface="宋体" panose="02010600030101010101" pitchFamily="2" charset="-122"/>
                </a:rPr>
                <a:t>等概出现时，                             。</a:t>
              </a:r>
              <a:r>
                <a:rPr lang="zh-CN" altLang="en-US" dirty="0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365580" name="对象 365579"/>
            <p:cNvGraphicFramePr/>
            <p:nvPr/>
          </p:nvGraphicFramePr>
          <p:xfrm>
            <a:off x="756" y="2229"/>
            <a:ext cx="349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4" r:id="rId13" imgW="367665" imgH="203200" progId="Equation.DSMT4">
                    <p:embed/>
                  </p:oleObj>
                </mc:Choice>
                <mc:Fallback>
                  <p:oleObj r:id="rId13" imgW="367665" imgH="203200" progId="Equation.DSMT4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56" y="2229"/>
                          <a:ext cx="349" cy="249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5582" name="对象 365581"/>
            <p:cNvGraphicFramePr/>
            <p:nvPr/>
          </p:nvGraphicFramePr>
          <p:xfrm>
            <a:off x="1113" y="2226"/>
            <a:ext cx="400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" r:id="rId15" imgW="368300" imgH="228600" progId="Equation.DSMT4">
                    <p:embed/>
                  </p:oleObj>
                </mc:Choice>
                <mc:Fallback>
                  <p:oleObj r:id="rId15" imgW="368300" imgH="228600" progId="Equation.DSMT4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13" y="2226"/>
                          <a:ext cx="400" cy="252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5584" name="对象 365583"/>
            <p:cNvGraphicFramePr/>
            <p:nvPr/>
          </p:nvGraphicFramePr>
          <p:xfrm>
            <a:off x="2835" y="2185"/>
            <a:ext cx="340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6" r:id="rId17" imgW="254000" imgH="228600" progId="Equation.DSMT4">
                    <p:embed/>
                  </p:oleObj>
                </mc:Choice>
                <mc:Fallback>
                  <p:oleObj r:id="rId17" imgW="254000" imgH="228600" progId="Equation.DSMT4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835" y="2185"/>
                          <a:ext cx="340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5586" name="对象 365585"/>
            <p:cNvGraphicFramePr/>
            <p:nvPr/>
          </p:nvGraphicFramePr>
          <p:xfrm>
            <a:off x="2495" y="2251"/>
            <a:ext cx="31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" r:id="rId19" imgW="254000" imgH="190500" progId="Equation.DSMT4">
                    <p:embed/>
                  </p:oleObj>
                </mc:Choice>
                <mc:Fallback>
                  <p:oleObj r:id="rId19" imgW="254000" imgH="190500" progId="Equation.DSMT4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495" y="2251"/>
                          <a:ext cx="316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8</a:t>
            </a:fld>
            <a:endParaRPr lang="zh-CN" dirty="0"/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615" name="对象 324614"/>
          <p:cNvGraphicFramePr/>
          <p:nvPr/>
        </p:nvGraphicFramePr>
        <p:xfrm>
          <a:off x="2520315" y="4621530"/>
          <a:ext cx="388302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r:id="rId3" imgW="1751330" imgH="405765" progId="Equation.DSMT4">
                  <p:embed/>
                </p:oleObj>
              </mc:Choice>
              <mc:Fallback>
                <p:oleObj r:id="rId3" imgW="1751330" imgH="405765" progId="Equation.DSMT4">
                  <p:embed/>
                  <p:pic>
                    <p:nvPicPr>
                      <p:cNvPr id="0" name="图片 33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0315" y="4621530"/>
                        <a:ext cx="3883025" cy="9064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7" name="对象 324616"/>
          <p:cNvGraphicFramePr/>
          <p:nvPr/>
        </p:nvGraphicFramePr>
        <p:xfrm>
          <a:off x="2552065" y="5558155"/>
          <a:ext cx="324167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r:id="rId5" imgW="1612900" imgH="368300" progId="Equation.DSMT4">
                  <p:embed/>
                </p:oleObj>
              </mc:Choice>
              <mc:Fallback>
                <p:oleObj r:id="rId5" imgW="1612900" imgH="368300" progId="Equation.DSMT4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2065" y="5558155"/>
                        <a:ext cx="3241675" cy="7477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9" name="对象 324618"/>
          <p:cNvGraphicFramePr/>
          <p:nvPr/>
        </p:nvGraphicFramePr>
        <p:xfrm>
          <a:off x="2121853" y="2041843"/>
          <a:ext cx="5653087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r:id="rId7" imgW="2235200" imgH="677545" progId="Visio.Drawing.6">
                  <p:embed/>
                </p:oleObj>
              </mc:Choice>
              <mc:Fallback>
                <p:oleObj r:id="rId7" imgW="2235200" imgH="677545" progId="Visio.Drawing.6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1853" y="2041843"/>
                        <a:ext cx="5653087" cy="17160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20" name="对象 324619"/>
          <p:cNvGraphicFramePr/>
          <p:nvPr/>
        </p:nvGraphicFramePr>
        <p:xfrm>
          <a:off x="2348865" y="1325880"/>
          <a:ext cx="53038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" r:id="rId9" imgW="2794000" imgH="368300" progId="Equation.DSMT4">
                  <p:embed/>
                </p:oleObj>
              </mc:Choice>
              <mc:Fallback>
                <p:oleObj r:id="rId9" imgW="2794000" imgH="368300" progId="Equation.DSMT4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48865" y="1325880"/>
                        <a:ext cx="5303838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1" name="矩形 324620"/>
          <p:cNvSpPr/>
          <p:nvPr/>
        </p:nvSpPr>
        <p:spPr>
          <a:xfrm>
            <a:off x="429578" y="3909060"/>
            <a:ext cx="84486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因此，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</a:rPr>
              <a:t>2PSK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信号的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黑体" panose="02010609060101010101" pitchFamily="49" charset="-122"/>
              </a:rPr>
              <a:t>带宽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  <a:ea typeface="黑体" panose="02010609060101010101" pitchFamily="49" charset="-122"/>
              </a:rPr>
              <a:t>频带利用率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也与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</a:rPr>
              <a:t>2ASK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信号的相同。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9</a:t>
            </a:fld>
            <a:endParaRPr 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27685" y="605155"/>
            <a:ext cx="382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回顾前节   </a:t>
            </a:r>
            <a:r>
              <a:rPr lang="en-US" altLang="zh-CN"/>
              <a:t>2PSK</a:t>
            </a:r>
            <a:r>
              <a:rPr lang="zh-CN" altLang="en-US"/>
              <a:t>频谱</a:t>
            </a:r>
          </a:p>
        </p:txBody>
      </p:sp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Lec0">
  <a:themeElements>
    <a:clrScheme name="USTC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USTC">
      <a:majorFont>
        <a:latin typeface="Tahoma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STC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TC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TC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Lec1</Template>
  <TotalTime>141</TotalTime>
  <Words>3344</Words>
  <Application>Microsoft Office PowerPoint</Application>
  <PresentationFormat>全屏显示(4:3)</PresentationFormat>
  <Paragraphs>470</Paragraphs>
  <Slides>70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楷体_GB2312</vt:lpstr>
      <vt:lpstr>Arial</vt:lpstr>
      <vt:lpstr>Calibri</vt:lpstr>
      <vt:lpstr>Tahoma</vt:lpstr>
      <vt:lpstr>Times New Roman</vt:lpstr>
      <vt:lpstr>Wingdings</vt:lpstr>
      <vt:lpstr>Lec0</vt:lpstr>
      <vt:lpstr>Microsoft Visio 2000/2002 Drawing</vt:lpstr>
      <vt:lpstr>Equation.DSMT4</vt:lpstr>
      <vt:lpstr>Microsoft Visio 绘图</vt:lpstr>
      <vt:lpstr>Equation</vt:lpstr>
      <vt:lpstr>第七讲  扩频通信</vt:lpstr>
      <vt:lpstr>NB-IoT</vt:lpstr>
      <vt:lpstr>一则新闻</vt:lpstr>
      <vt:lpstr>广域网通信技术：LPWAN（low－power Wide－Area Network，低功耗广域网）</vt:lpstr>
      <vt:lpstr>本章内容</vt:lpstr>
      <vt:lpstr>什么是扩频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</vt:lpstr>
      <vt:lpstr>跳频扩频（FHSS）技术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使用MFSK的FHSS</vt:lpstr>
      <vt:lpstr>PowerPoint 演示文稿</vt:lpstr>
      <vt:lpstr>PowerPoint 演示文稿</vt:lpstr>
      <vt:lpstr>PowerPoint 演示文稿</vt:lpstr>
      <vt:lpstr>PowerPoint 演示文稿</vt:lpstr>
      <vt:lpstr>本章内容</vt:lpstr>
      <vt:lpstr>直序扩频（DSSS）</vt:lpstr>
      <vt:lpstr>PowerPoint 演示文稿</vt:lpstr>
      <vt:lpstr>使用BPSK的DSSS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</vt:lpstr>
      <vt:lpstr>码分多址（CDMA）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在DSSS中使用CDMA</vt:lpstr>
      <vt:lpstr>PowerPoint 演示文稿</vt:lpstr>
      <vt:lpstr>本章内容</vt:lpstr>
      <vt:lpstr>扩频序列的生成</vt:lpstr>
      <vt:lpstr>PN序列</vt:lpstr>
      <vt:lpstr>Linear Feedback Shift Register 产生伪随机序列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本章内容</vt:lpstr>
      <vt:lpstr>黄金序列</vt:lpstr>
      <vt:lpstr>PowerPoint 演示文稿</vt:lpstr>
      <vt:lpstr>PowerPoint 演示文稿</vt:lpstr>
      <vt:lpstr>PowerPoint 演示文稿</vt:lpstr>
      <vt:lpstr>本章内容</vt:lpstr>
      <vt:lpstr>正交码</vt:lpstr>
      <vt:lpstr>Welsh码</vt:lpstr>
      <vt:lpstr>PowerPoint 演示文稿</vt:lpstr>
      <vt:lpstr>变长正交码</vt:lpstr>
      <vt:lpstr>多重扩频</vt:lpstr>
      <vt:lpstr>第5次作业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第七讲 扩频通信</dc:title>
  <dc:creator>Gavin</dc:creator>
  <cp:lastModifiedBy>Zhengang Zhao</cp:lastModifiedBy>
  <cp:revision>255</cp:revision>
  <dcterms:created xsi:type="dcterms:W3CDTF">2017-05-25T01:22:00Z</dcterms:created>
  <dcterms:modified xsi:type="dcterms:W3CDTF">2019-03-25T14:36:46Z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